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7" r:id="rId2"/>
    <p:sldMasterId id="2147483678" r:id="rId3"/>
  </p:sldMasterIdLst>
  <p:notesMasterIdLst>
    <p:notesMasterId r:id="rId83"/>
  </p:notesMasterIdLst>
  <p:sldIdLst>
    <p:sldId id="256" r:id="rId4"/>
    <p:sldId id="257" r:id="rId5"/>
    <p:sldId id="268" r:id="rId6"/>
    <p:sldId id="269" r:id="rId7"/>
    <p:sldId id="262" r:id="rId8"/>
    <p:sldId id="264" r:id="rId9"/>
    <p:sldId id="263" r:id="rId10"/>
    <p:sldId id="270" r:id="rId11"/>
    <p:sldId id="271" r:id="rId12"/>
    <p:sldId id="272" r:id="rId13"/>
    <p:sldId id="1411" r:id="rId14"/>
    <p:sldId id="1492" r:id="rId15"/>
    <p:sldId id="1493" r:id="rId16"/>
    <p:sldId id="1494" r:id="rId17"/>
    <p:sldId id="275" r:id="rId18"/>
    <p:sldId id="276" r:id="rId19"/>
    <p:sldId id="1495" r:id="rId20"/>
    <p:sldId id="278" r:id="rId21"/>
    <p:sldId id="1496" r:id="rId22"/>
    <p:sldId id="1497" r:id="rId23"/>
    <p:sldId id="1498" r:id="rId24"/>
    <p:sldId id="281" r:id="rId25"/>
    <p:sldId id="1499" r:id="rId26"/>
    <p:sldId id="1500" r:id="rId27"/>
    <p:sldId id="1501" r:id="rId28"/>
    <p:sldId id="1399" r:id="rId29"/>
    <p:sldId id="1407" r:id="rId30"/>
    <p:sldId id="1002" r:id="rId31"/>
    <p:sldId id="1391" r:id="rId32"/>
    <p:sldId id="1025" r:id="rId33"/>
    <p:sldId id="1024" r:id="rId34"/>
    <p:sldId id="1414" r:id="rId35"/>
    <p:sldId id="1490" r:id="rId36"/>
    <p:sldId id="1491" r:id="rId37"/>
    <p:sldId id="1409" r:id="rId38"/>
    <p:sldId id="1410" r:id="rId39"/>
    <p:sldId id="1415" r:id="rId40"/>
    <p:sldId id="1419" r:id="rId41"/>
    <p:sldId id="321" r:id="rId42"/>
    <p:sldId id="290" r:id="rId43"/>
    <p:sldId id="291" r:id="rId44"/>
    <p:sldId id="292" r:id="rId45"/>
    <p:sldId id="293" r:id="rId46"/>
    <p:sldId id="300" r:id="rId47"/>
    <p:sldId id="294" r:id="rId48"/>
    <p:sldId id="1005" r:id="rId49"/>
    <p:sldId id="1006" r:id="rId50"/>
    <p:sldId id="1009" r:id="rId51"/>
    <p:sldId id="301" r:id="rId52"/>
    <p:sldId id="1011" r:id="rId53"/>
    <p:sldId id="299" r:id="rId54"/>
    <p:sldId id="1012" r:id="rId55"/>
    <p:sldId id="304" r:id="rId56"/>
    <p:sldId id="1014" r:id="rId57"/>
    <p:sldId id="1413" r:id="rId58"/>
    <p:sldId id="1502" r:id="rId59"/>
    <p:sldId id="1416" r:id="rId60"/>
    <p:sldId id="1426" r:id="rId61"/>
    <p:sldId id="1427" r:id="rId62"/>
    <p:sldId id="1417" r:id="rId63"/>
    <p:sldId id="1428" r:id="rId64"/>
    <p:sldId id="1488" r:id="rId65"/>
    <p:sldId id="1489" r:id="rId66"/>
    <p:sldId id="1420" r:id="rId67"/>
    <p:sldId id="1023" r:id="rId68"/>
    <p:sldId id="1412" r:id="rId69"/>
    <p:sldId id="1505" r:id="rId70"/>
    <p:sldId id="1506" r:id="rId71"/>
    <p:sldId id="1507" r:id="rId72"/>
    <p:sldId id="1503" r:id="rId73"/>
    <p:sldId id="1400" r:id="rId74"/>
    <p:sldId id="1421" r:id="rId75"/>
    <p:sldId id="1405" r:id="rId76"/>
    <p:sldId id="1406" r:id="rId77"/>
    <p:sldId id="1418" r:id="rId78"/>
    <p:sldId id="265" r:id="rId79"/>
    <p:sldId id="266" r:id="rId80"/>
    <p:sldId id="267" r:id="rId81"/>
    <p:sldId id="1017" r:id="rId8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84" roundtripDataSignature="AMtx7mhyFvohLMAHnm+MrIdEknclHH8k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DE6A"/>
    <a:srgbClr val="FB7E7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60699794-D8A7-4146-8337-30A7DA8C95E0}">
  <a:tblStyle styleId="{60699794-D8A7-4146-8337-30A7DA8C95E0}" styleName="Table_0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E7E8"/>
          </a:solidFill>
        </a:fill>
      </a:tcStyle>
    </a:wholeTbl>
    <a:band1H>
      <a:tcTxStyle/>
      <a:tcStyle>
        <a:tcBdr/>
        <a:fill>
          <a:solidFill>
            <a:srgbClr val="CACCCE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CCCE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11374B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11374B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11374B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11374B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051" autoAdjust="0"/>
  </p:normalViewPr>
  <p:slideViewPr>
    <p:cSldViewPr snapToGrid="0">
      <p:cViewPr varScale="1">
        <p:scale>
          <a:sx n="92" d="100"/>
          <a:sy n="92" d="100"/>
        </p:scale>
        <p:origin x="127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customschemas.google.com/relationships/presentationmetadata" Target="metadata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theme" Target="theme/theme1.xml"/><Relationship Id="rId61" Type="http://schemas.openxmlformats.org/officeDocument/2006/relationships/slide" Target="slides/slide58.xml"/><Relationship Id="rId82" Type="http://schemas.openxmlformats.org/officeDocument/2006/relationships/slide" Target="slides/slide7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Arial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a9d407415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3a9d407415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4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US"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61178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A4D14B-DB68-1357-33D8-2A8A62769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4EAF17-1BB0-C739-CB6A-F04DCAC27C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00E3DC-3C72-BF86-950A-291C94EF24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4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US"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40951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0CC747-BFB2-1698-FDED-5B2809264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67ED44-1B30-C4E5-2709-6B9993BBA2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666667-8808-2884-7CDD-F342697279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4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US"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02386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3ac5e202541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3ac5e202541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3ac5e202541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3ac5e202541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5313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3ac5e202541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3ac5e202541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5379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For more detailed information about PUMA-metro area or PUMA-city relationships and match errors (omission/commission), IPUMS provides these tables</a:t>
            </a:r>
          </a:p>
        </p:txBody>
      </p:sp>
    </p:spTree>
    <p:extLst>
      <p:ext uri="{BB962C8B-B14F-4D97-AF65-F5344CB8AC3E}">
        <p14:creationId xmlns:p14="http://schemas.microsoft.com/office/powerpoint/2010/main" val="3891320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a9dbc8198b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a9dbc8198b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3ac5e202541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3ac5e202541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54398-E2EB-2EF7-5C2A-80D6939F6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D8319B-0609-3953-0D6D-92B4B0B0CC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1B3E94-12A9-28C1-435B-EEA2A96C2D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6417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7263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FFE233-9E70-469D-ADB7-0320B280C05B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69379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FFE233-9E70-469D-ADB7-0320B280C05B}" type="slidenum">
              <a:rPr lang="en-US" altLang="en-US" smtClean="0"/>
              <a:pPr>
                <a:defRPr/>
              </a:pPr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67877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FFE233-9E70-469D-ADB7-0320B280C05B}" type="slidenum">
              <a:rPr lang="en-US" altLang="en-US" smtClean="0"/>
              <a:pPr>
                <a:defRPr/>
              </a:pPr>
              <a:t>55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6004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FFE233-9E70-469D-ADB7-0320B280C05B}" type="slidenum">
              <a:rPr lang="en-US" altLang="en-US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73</a:t>
            </a:fld>
            <a:endParaRPr lang="en-US" alt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3430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7789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ac5e202541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ac5e202541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8958290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a9dbc8198b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a9dbc8198b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48445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ac5e202541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3ac5e202541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a9dbc8198b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a9dbc8198b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97017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a9dbc8198b_0_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a9dbc8198b_0_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a964c475a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a964c475a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a964c475a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a964c475a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a9dbc8198b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a9dbc8198b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 i="1" dirty="0">
              <a:solidFill>
                <a:srgbClr val="233A4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ac5e202541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3ac5e202541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a9dbc8198b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a9dbc8198b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g3a9dbc8198b_0_243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900"/>
              <a:buNone/>
              <a:defRPr sz="53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g3a9dbc8198b_0_243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b" anchorCtr="0">
            <a:noAutofit/>
          </a:bodyPr>
          <a:lstStyle>
            <a:lvl1pPr marL="457200" lvl="0" indent="-228600" algn="l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 sz="27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 sz="21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g3a9dbc8198b_0_243"/>
          <p:cNvSpPr txBox="1">
            <a:spLocks noGrp="1"/>
          </p:cNvSpPr>
          <p:nvPr>
            <p:ph type="dt" idx="10"/>
          </p:nvPr>
        </p:nvSpPr>
        <p:spPr>
          <a:xfrm>
            <a:off x="609600" y="6356349"/>
            <a:ext cx="28449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6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g3a9dbc8198b_0_243"/>
          <p:cNvSpPr txBox="1">
            <a:spLocks noGrp="1"/>
          </p:cNvSpPr>
          <p:nvPr>
            <p:ph type="ftr" idx="11"/>
          </p:nvPr>
        </p:nvSpPr>
        <p:spPr>
          <a:xfrm>
            <a:off x="4165600" y="6356349"/>
            <a:ext cx="38607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g3a9dbc8198b_0_243"/>
          <p:cNvSpPr txBox="1">
            <a:spLocks noGrp="1"/>
          </p:cNvSpPr>
          <p:nvPr>
            <p:ph type="sldNum" idx="12"/>
          </p:nvPr>
        </p:nvSpPr>
        <p:spPr>
          <a:xfrm>
            <a:off x="8737600" y="6356349"/>
            <a:ext cx="28449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4589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411A9-4D92-4484-A0FF-B5BF727F9CE0}" type="datetimeFigureOut">
              <a:rPr lang="en-US" altLang="en-US"/>
              <a:pPr>
                <a:defRPr/>
              </a:pPr>
              <a:t>1/29/2026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F4BD4E-0DC7-43D8-A600-38BD5A99BF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8503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411A9-4D92-4484-A0FF-B5BF727F9CE0}" type="datetimeFigureOut">
              <a:rPr lang="en-US" altLang="en-US"/>
              <a:pPr>
                <a:defRPr/>
              </a:pPr>
              <a:t>1/29/2026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F4BD4E-0DC7-43D8-A600-38BD5A99BF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5399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S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USA Logo Nav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4" y="275167"/>
            <a:ext cx="108796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79803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HGI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NHGIS_NAV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67" y="275167"/>
            <a:ext cx="1090084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599709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4892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>
                <a:cs typeface="Calibri" panose="020F0502020204030204" pitchFamily="34" charset="0"/>
              </a:defRPr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0B1ABA18-B99A-4D27-A189-33E81C602A0C}" type="datetimeFigureOut">
              <a:rPr lang="en-US" altLang="en-US" sz="1600" kern="1200" smtClean="0">
                <a:solidFill>
                  <a:srgbClr val="898989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pPr defTabSz="609585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1/29/2026</a:t>
            </a:fld>
            <a:endParaRPr lang="en-US" altLang="en-US" sz="1600" kern="1200" dirty="0">
              <a:solidFill>
                <a:srgbClr val="898989"/>
              </a:solidFill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>
            <a:lvl1pPr>
              <a:defRPr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 defTabSz="609585">
              <a:buClrTx/>
              <a:defRPr/>
            </a:pPr>
            <a:endParaRPr lang="en-US" sz="1600" kern="1200" dirty="0">
              <a:solidFill>
                <a:srgbClr val="00263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>
                <a:cs typeface="Calibri" panose="020F0502020204030204" pitchFamily="34" charset="0"/>
              </a:defRPr>
            </a:lvl1pPr>
          </a:lstStyle>
          <a:p>
            <a:pPr algn="r"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5D3D9B9E-289E-4B2E-A69C-177DD711DEAC}" type="slidenum">
              <a:rPr lang="en-US" altLang="en-US" sz="1600" kern="1200" smtClean="0">
                <a:solidFill>
                  <a:srgbClr val="898989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pPr algn="r" defTabSz="609585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sz="1600" kern="1200" dirty="0">
              <a:solidFill>
                <a:srgbClr val="898989"/>
              </a:solidFill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1529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87110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>
                <a:cs typeface="Calibri" panose="020F0502020204030204" pitchFamily="34" charset="0"/>
              </a:defRPr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8C6C90B3-99B0-4D0C-975C-55E091C799E5}" type="datetimeFigureOut">
              <a:rPr lang="en-US" altLang="en-US" sz="1600" kern="1200" smtClean="0">
                <a:solidFill>
                  <a:srgbClr val="898989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pPr defTabSz="609585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1/29/2026</a:t>
            </a:fld>
            <a:endParaRPr lang="en-US" altLang="en-US" sz="1600" kern="1200" dirty="0">
              <a:solidFill>
                <a:srgbClr val="898989"/>
              </a:solidFill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>
            <a:lvl1pPr>
              <a:defRPr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 defTabSz="609585">
              <a:buClrTx/>
              <a:defRPr/>
            </a:pPr>
            <a:endParaRPr lang="en-US" sz="1600" kern="1200" dirty="0">
              <a:solidFill>
                <a:srgbClr val="00263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>
                <a:cs typeface="Calibri" panose="020F0502020204030204" pitchFamily="34" charset="0"/>
              </a:defRPr>
            </a:lvl1pPr>
          </a:lstStyle>
          <a:p>
            <a:pPr algn="r"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18FFBF14-0C3C-4B2C-A90A-73FF67264931}" type="slidenum">
              <a:rPr lang="en-US" altLang="en-US" sz="1600" kern="1200" smtClean="0">
                <a:solidFill>
                  <a:srgbClr val="898989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pPr algn="r" defTabSz="609585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sz="1600" kern="1200" dirty="0">
              <a:solidFill>
                <a:srgbClr val="898989"/>
              </a:solidFill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2176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>
                <a:cs typeface="Calibri" panose="020F0502020204030204" pitchFamily="34" charset="0"/>
              </a:defRPr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464B0C41-8AFF-41EB-AA6E-8EBE09F745E6}" type="datetimeFigureOut">
              <a:rPr lang="en-US" altLang="en-US" sz="1600" kern="1200" smtClean="0">
                <a:solidFill>
                  <a:srgbClr val="898989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pPr defTabSz="609585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1/29/2026</a:t>
            </a:fld>
            <a:endParaRPr lang="en-US" altLang="en-US" sz="1600" kern="1200" dirty="0">
              <a:solidFill>
                <a:srgbClr val="898989"/>
              </a:solidFill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>
            <a:lvl1pPr>
              <a:defRPr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 defTabSz="609585">
              <a:buClrTx/>
              <a:defRPr/>
            </a:pPr>
            <a:endParaRPr lang="en-US" sz="1600" kern="1200" dirty="0">
              <a:solidFill>
                <a:srgbClr val="00263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>
                <a:cs typeface="Calibri" panose="020F0502020204030204" pitchFamily="34" charset="0"/>
              </a:defRPr>
            </a:lvl1pPr>
          </a:lstStyle>
          <a:p>
            <a:pPr algn="r"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E61C0D57-0724-426A-B7BE-C91ABA60BEBA}" type="slidenum">
              <a:rPr lang="en-US" altLang="en-US" sz="1600" kern="1200" smtClean="0">
                <a:solidFill>
                  <a:srgbClr val="898989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pPr algn="r" defTabSz="609585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sz="1600" kern="1200" dirty="0">
              <a:solidFill>
                <a:srgbClr val="898989"/>
              </a:solidFill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4567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>
                <a:cs typeface="Calibri" panose="020F0502020204030204" pitchFamily="34" charset="0"/>
              </a:defRPr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760541D9-5B15-4717-AD85-A82DCB6B3F14}" type="datetimeFigureOut">
              <a:rPr lang="en-US" altLang="en-US" sz="1600" kern="1200" smtClean="0">
                <a:solidFill>
                  <a:srgbClr val="898989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pPr defTabSz="609585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1/29/2026</a:t>
            </a:fld>
            <a:endParaRPr lang="en-US" altLang="en-US" sz="1600" kern="1200" dirty="0">
              <a:solidFill>
                <a:srgbClr val="898989"/>
              </a:solidFill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>
            <a:lvl1pPr>
              <a:defRPr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 defTabSz="609585">
              <a:buClrTx/>
              <a:defRPr/>
            </a:pPr>
            <a:endParaRPr lang="en-US" sz="1600" kern="1200" dirty="0">
              <a:solidFill>
                <a:srgbClr val="00263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>
                <a:cs typeface="Calibri" panose="020F0502020204030204" pitchFamily="34" charset="0"/>
              </a:defRPr>
            </a:lvl1pPr>
          </a:lstStyle>
          <a:p>
            <a:pPr algn="r"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57EA4092-7AA3-4C14-87F8-CE630D3AC922}" type="slidenum">
              <a:rPr lang="en-US" altLang="en-US" sz="1600" kern="1200" smtClean="0">
                <a:solidFill>
                  <a:srgbClr val="898989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pPr algn="r" defTabSz="609585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sz="1600" kern="1200" dirty="0">
              <a:solidFill>
                <a:srgbClr val="898989"/>
              </a:solidFill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1688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1_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411A9-4D92-4484-A0FF-B5BF727F9CE0}" type="datetimeFigureOut">
              <a:rPr lang="en-US" altLang="en-US"/>
              <a:pPr>
                <a:defRPr/>
              </a:pPr>
              <a:t>1/29/2026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F4BD4E-0DC7-43D8-A600-38BD5A99BF1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556770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>
                <a:cs typeface="Calibri" panose="020F0502020204030204" pitchFamily="34" charset="0"/>
              </a:defRPr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ED9DAD9E-9F24-4294-8591-C4A74D662B66}" type="datetimeFigureOut">
              <a:rPr lang="en-US" altLang="en-US" sz="1600" kern="1200" smtClean="0">
                <a:solidFill>
                  <a:srgbClr val="898989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pPr defTabSz="609585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1/29/2026</a:t>
            </a:fld>
            <a:endParaRPr lang="en-US" altLang="en-US" sz="1600" kern="1200" dirty="0">
              <a:solidFill>
                <a:srgbClr val="898989"/>
              </a:solidFill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>
            <a:lvl1pPr>
              <a:defRPr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 defTabSz="609585">
              <a:buClrTx/>
              <a:defRPr/>
            </a:pPr>
            <a:endParaRPr lang="en-US" sz="1600" kern="1200" dirty="0">
              <a:solidFill>
                <a:srgbClr val="00263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>
                <a:cs typeface="Calibri" panose="020F0502020204030204" pitchFamily="34" charset="0"/>
              </a:defRPr>
            </a:lvl1pPr>
          </a:lstStyle>
          <a:p>
            <a:pPr algn="r"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6BF410A9-C65D-451D-A100-308B0F54AAD6}" type="slidenum">
              <a:rPr lang="en-US" altLang="en-US" sz="1600" kern="1200" smtClean="0">
                <a:solidFill>
                  <a:srgbClr val="898989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pPr algn="r" defTabSz="609585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sz="1600" kern="1200" dirty="0">
              <a:solidFill>
                <a:srgbClr val="898989"/>
              </a:solidFill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77299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>
                <a:cs typeface="Calibri" panose="020F0502020204030204" pitchFamily="34" charset="0"/>
              </a:defRPr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09F411A9-4D92-4484-A0FF-B5BF727F9CE0}" type="datetimeFigureOut">
              <a:rPr lang="en-US" altLang="en-US" sz="1600" kern="1200" smtClean="0">
                <a:solidFill>
                  <a:srgbClr val="898989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pPr defTabSz="609585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1/29/2026</a:t>
            </a:fld>
            <a:endParaRPr lang="en-US" altLang="en-US" sz="1600" kern="1200" dirty="0">
              <a:solidFill>
                <a:srgbClr val="898989"/>
              </a:solidFill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>
            <a:lvl1pPr>
              <a:defRPr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 defTabSz="609585">
              <a:buClrTx/>
              <a:defRPr/>
            </a:pPr>
            <a:endParaRPr lang="en-US" sz="1600" kern="1200" dirty="0">
              <a:solidFill>
                <a:srgbClr val="00263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>
                <a:cs typeface="Calibri" panose="020F0502020204030204" pitchFamily="34" charset="0"/>
              </a:defRPr>
            </a:lvl1pPr>
          </a:lstStyle>
          <a:p>
            <a:pPr algn="r"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A9F4BD4E-0DC7-43D8-A600-38BD5A99BF10}" type="slidenum">
              <a:rPr lang="en-US" altLang="en-US" sz="1600" kern="1200" smtClean="0">
                <a:solidFill>
                  <a:srgbClr val="898989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pPr algn="r" defTabSz="609585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sz="1600" kern="1200" dirty="0">
              <a:solidFill>
                <a:srgbClr val="898989"/>
              </a:solidFill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2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>
                <a:cs typeface="Calibri" panose="020F0502020204030204" pitchFamily="34" charset="0"/>
              </a:defRPr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658231F3-50B6-47F6-9F74-2F02862E0344}" type="datetimeFigureOut">
              <a:rPr lang="en-US" altLang="en-US" sz="1600" kern="1200" smtClean="0">
                <a:solidFill>
                  <a:srgbClr val="898989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pPr defTabSz="609585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1/29/2026</a:t>
            </a:fld>
            <a:endParaRPr lang="en-US" altLang="en-US" sz="1600" kern="1200" dirty="0">
              <a:solidFill>
                <a:srgbClr val="898989"/>
              </a:solidFill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>
            <a:lvl1pPr>
              <a:defRPr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 defTabSz="609585">
              <a:buClrTx/>
              <a:defRPr/>
            </a:pPr>
            <a:endParaRPr lang="en-US" sz="1600" kern="1200" dirty="0">
              <a:solidFill>
                <a:srgbClr val="00263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>
                <a:cs typeface="Calibri" panose="020F0502020204030204" pitchFamily="34" charset="0"/>
              </a:defRPr>
            </a:lvl1pPr>
          </a:lstStyle>
          <a:p>
            <a:pPr algn="r"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FF0E4DC5-00AF-43E4-9A9C-5AD3CA64E222}" type="slidenum">
              <a:rPr lang="en-US" altLang="en-US" sz="1600" kern="1200" smtClean="0">
                <a:solidFill>
                  <a:srgbClr val="898989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pPr algn="r" defTabSz="609585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sz="1600" kern="1200" dirty="0">
              <a:solidFill>
                <a:srgbClr val="898989"/>
              </a:solidFill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4712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>
                <a:cs typeface="Calibri" panose="020F0502020204030204" pitchFamily="34" charset="0"/>
              </a:defRPr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77D165FE-F6BA-43B2-B24F-2382914BA350}" type="datetimeFigureOut">
              <a:rPr lang="en-US" altLang="en-US" sz="1600" kern="1200" smtClean="0">
                <a:solidFill>
                  <a:srgbClr val="898989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pPr defTabSz="609585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1/29/2026</a:t>
            </a:fld>
            <a:endParaRPr lang="en-US" altLang="en-US" sz="1600" kern="1200" dirty="0">
              <a:solidFill>
                <a:srgbClr val="898989"/>
              </a:solidFill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>
            <a:lvl1pPr>
              <a:defRPr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 defTabSz="609585">
              <a:buClrTx/>
              <a:defRPr/>
            </a:pPr>
            <a:endParaRPr lang="en-US" sz="1600" kern="1200" dirty="0">
              <a:solidFill>
                <a:srgbClr val="00263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>
                <a:cs typeface="Calibri" panose="020F0502020204030204" pitchFamily="34" charset="0"/>
              </a:defRPr>
            </a:lvl1pPr>
          </a:lstStyle>
          <a:p>
            <a:pPr algn="r"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F68636A4-61EF-4085-BA70-135282A32EF2}" type="slidenum">
              <a:rPr lang="en-US" altLang="en-US" sz="1600" kern="1200" smtClean="0">
                <a:solidFill>
                  <a:srgbClr val="898989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pPr algn="r" defTabSz="609585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sz="1600" kern="1200" dirty="0">
              <a:solidFill>
                <a:srgbClr val="898989"/>
              </a:solidFill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412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>
                <a:cs typeface="Calibri" panose="020F0502020204030204" pitchFamily="34" charset="0"/>
              </a:defRPr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1C7AE02D-96B9-4AED-A892-1D11C062684C}" type="datetimeFigureOut">
              <a:rPr lang="en-US" altLang="en-US" sz="1600" kern="1200" smtClean="0">
                <a:solidFill>
                  <a:srgbClr val="898989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pPr defTabSz="609585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1/29/2026</a:t>
            </a:fld>
            <a:endParaRPr lang="en-US" altLang="en-US" sz="1600" kern="1200" dirty="0">
              <a:solidFill>
                <a:srgbClr val="898989"/>
              </a:solidFill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>
            <a:lvl1pPr>
              <a:defRPr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 defTabSz="609585">
              <a:buClrTx/>
              <a:defRPr/>
            </a:pPr>
            <a:endParaRPr lang="en-US" sz="1600" kern="1200" dirty="0">
              <a:solidFill>
                <a:srgbClr val="00263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>
                <a:cs typeface="Calibri" panose="020F0502020204030204" pitchFamily="34" charset="0"/>
              </a:defRPr>
            </a:lvl1pPr>
          </a:lstStyle>
          <a:p>
            <a:pPr algn="r" defTabSz="6095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607653D7-F72B-449C-A9B1-9AA81924559C}" type="slidenum">
              <a:rPr lang="en-US" altLang="en-US" sz="1600" kern="1200" smtClean="0">
                <a:solidFill>
                  <a:srgbClr val="898989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pPr algn="r" defTabSz="609585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sz="1600" kern="1200" dirty="0">
              <a:solidFill>
                <a:srgbClr val="898989"/>
              </a:solidFill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951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AC28E-DDA5-46F0-9167-4D6042936342}" type="datetimeFigureOut">
              <a:rPr lang="en-US" altLang="en-US"/>
              <a:pPr>
                <a:defRPr/>
              </a:pPr>
              <a:t>1/29/2026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B7D86-B078-4861-A628-D110ED6376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0393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ABA18-B99A-4D27-A189-33E81C602A0C}" type="datetimeFigureOut">
              <a:rPr lang="en-US" altLang="en-US"/>
              <a:pPr>
                <a:defRPr/>
              </a:pPr>
              <a:t>1/29/2026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D9B9E-289E-4B2E-A69C-177DD711DE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8341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AC28E-DDA5-46F0-9167-4D6042936342}" type="datetimeFigureOut">
              <a:rPr lang="en-US" altLang="en-US"/>
              <a:pPr>
                <a:defRPr/>
              </a:pPr>
              <a:t>1/29/2026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B7D86-B078-4861-A628-D110ED6376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679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C90B3-99B0-4D0C-975C-55E091C799E5}" type="datetimeFigureOut">
              <a:rPr lang="en-US" altLang="en-US"/>
              <a:pPr>
                <a:defRPr/>
              </a:pPr>
              <a:t>1/29/2026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FBF14-0C3C-4B2C-A90A-73FF672649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4038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4B0C41-8AFF-41EB-AA6E-8EBE09F745E6}" type="datetimeFigureOut">
              <a:rPr lang="en-US" altLang="en-US"/>
              <a:pPr>
                <a:defRPr/>
              </a:pPr>
              <a:t>1/29/2026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C0D57-0724-426A-B7BE-C91ABA60BE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7614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541D9-5B15-4717-AD85-A82DCB6B3F14}" type="datetimeFigureOut">
              <a:rPr lang="en-US" altLang="en-US"/>
              <a:pPr>
                <a:defRPr/>
              </a:pPr>
              <a:t>1/29/2026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A4092-7AA3-4C14-87F8-CE630D3AC9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7461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DAD9E-9F24-4294-8591-C4A74D662B66}" type="datetimeFigureOut">
              <a:rPr lang="en-US" altLang="en-US"/>
              <a:pPr>
                <a:defRPr/>
              </a:pPr>
              <a:t>1/29/2026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410A9-C65D-451D-A100-308B0F54AA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8945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99554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645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" name="Google Shape;11;p2" descr="IPUMS_TradeshowTemplate_White_Large-NoMPC_16-9_r2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 descr="A picture containing text, outdoor, tableware, dishwar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5602" y="347688"/>
            <a:ext cx="1105657" cy="30999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73DB1E-1102-B007-A03B-37976E893A0D}"/>
              </a:ext>
            </a:extLst>
          </p:cNvPr>
          <p:cNvSpPr txBox="1"/>
          <p:nvPr userDrawn="1"/>
        </p:nvSpPr>
        <p:spPr>
          <a:xfrm>
            <a:off x="3994951" y="2334827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89" r:id="rId2"/>
    <p:sldLayoutId id="2147483690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7667"/>
            <a:ext cx="121920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897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10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369484"/>
            <a:ext cx="10972800" cy="4756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600">
                <a:solidFill>
                  <a:srgbClr val="89898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4504466E-9B0C-4F7F-BFE6-FDB399511BC6}" type="datetimeFigureOut">
              <a:rPr lang="en-US" altLang="en-US" smtClean="0"/>
              <a:pPr>
                <a:defRPr/>
              </a:pPr>
              <a:t>1/29/2026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89898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F7B3915C-E77E-45D8-9B54-F4E5CD71A109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97024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91" r:id="rId11"/>
  </p:sldLayoutIdLst>
  <p:txStyles>
    <p:titleStyle>
      <a:lvl1pPr algn="ctr" defTabSz="609585" rtl="0" eaLnBrk="1" fontAlgn="base" hangingPunct="1">
        <a:spcBef>
          <a:spcPct val="0"/>
        </a:spcBef>
        <a:spcAft>
          <a:spcPct val="0"/>
        </a:spcAft>
        <a:defRPr sz="4800" b="1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defTabSz="609585" rtl="0" eaLnBrk="1" fontAlgn="base" hangingPunct="1">
        <a:spcBef>
          <a:spcPct val="0"/>
        </a:spcBef>
        <a:spcAft>
          <a:spcPct val="0"/>
        </a:spcAft>
        <a:defRPr sz="5333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2pPr>
      <a:lvl3pPr algn="ctr" defTabSz="609585" rtl="0" eaLnBrk="1" fontAlgn="base" hangingPunct="1">
        <a:spcBef>
          <a:spcPct val="0"/>
        </a:spcBef>
        <a:spcAft>
          <a:spcPct val="0"/>
        </a:spcAft>
        <a:defRPr sz="5333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3pPr>
      <a:lvl4pPr algn="ctr" defTabSz="609585" rtl="0" eaLnBrk="1" fontAlgn="base" hangingPunct="1">
        <a:spcBef>
          <a:spcPct val="0"/>
        </a:spcBef>
        <a:spcAft>
          <a:spcPct val="0"/>
        </a:spcAft>
        <a:defRPr sz="5333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4pPr>
      <a:lvl5pPr algn="ctr" defTabSz="609585" rtl="0" eaLnBrk="1" fontAlgn="base" hangingPunct="1">
        <a:spcBef>
          <a:spcPct val="0"/>
        </a:spcBef>
        <a:spcAft>
          <a:spcPct val="0"/>
        </a:spcAft>
        <a:defRPr sz="5333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5pPr>
      <a:lvl6pPr marL="609585" algn="ctr" defTabSz="60958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1219170" algn="ctr" defTabSz="60958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828754" algn="ctr" defTabSz="60958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2438339" algn="ctr" defTabSz="60958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§"/>
        <a:defRPr sz="3733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Clr>
          <a:schemeClr val="accent5"/>
        </a:buClr>
        <a:buFont typeface="Wingdings" panose="05000000000000000000" pitchFamily="2" charset="2"/>
        <a:buChar char="§"/>
        <a:defRPr sz="2667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897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410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369483"/>
            <a:ext cx="10972800" cy="5132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640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</p:sldLayoutIdLst>
  <p:txStyles>
    <p:titleStyle>
      <a:lvl1pPr algn="ctr" defTabSz="609585" rtl="0" eaLnBrk="1" fontAlgn="base" hangingPunct="1">
        <a:spcBef>
          <a:spcPct val="0"/>
        </a:spcBef>
        <a:spcAft>
          <a:spcPct val="0"/>
        </a:spcAft>
        <a:defRPr sz="4800" b="1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defTabSz="609585" rtl="0" eaLnBrk="1" fontAlgn="base" hangingPunct="1">
        <a:spcBef>
          <a:spcPct val="0"/>
        </a:spcBef>
        <a:spcAft>
          <a:spcPct val="0"/>
        </a:spcAft>
        <a:defRPr sz="5333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2pPr>
      <a:lvl3pPr algn="ctr" defTabSz="609585" rtl="0" eaLnBrk="1" fontAlgn="base" hangingPunct="1">
        <a:spcBef>
          <a:spcPct val="0"/>
        </a:spcBef>
        <a:spcAft>
          <a:spcPct val="0"/>
        </a:spcAft>
        <a:defRPr sz="5333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3pPr>
      <a:lvl4pPr algn="ctr" defTabSz="609585" rtl="0" eaLnBrk="1" fontAlgn="base" hangingPunct="1">
        <a:spcBef>
          <a:spcPct val="0"/>
        </a:spcBef>
        <a:spcAft>
          <a:spcPct val="0"/>
        </a:spcAft>
        <a:defRPr sz="5333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4pPr>
      <a:lvl5pPr algn="ctr" defTabSz="609585" rtl="0" eaLnBrk="1" fontAlgn="base" hangingPunct="1">
        <a:spcBef>
          <a:spcPct val="0"/>
        </a:spcBef>
        <a:spcAft>
          <a:spcPct val="0"/>
        </a:spcAft>
        <a:defRPr sz="5333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5pPr>
      <a:lvl6pPr marL="609585" algn="ctr" defTabSz="60958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1219170" algn="ctr" defTabSz="60958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828754" algn="ctr" defTabSz="60958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2438339" algn="ctr" defTabSz="60958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§"/>
        <a:defRPr sz="3733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Clr>
          <a:schemeClr val="accent5"/>
        </a:buClr>
        <a:buFont typeface="Wingdings" panose="05000000000000000000" pitchFamily="2" charset="2"/>
        <a:buChar char="§"/>
        <a:defRPr sz="2667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7/s40980-021-00081-y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census.gov/geo/reference/hierarchy.html" TargetMode="Externa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mailto:ipums@umn.edu" TargetMode="External"/><Relationship Id="rId2" Type="http://schemas.openxmlformats.org/officeDocument/2006/relationships/hyperlink" Target="https://forum.ipums.org/" TargetMode="External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"/>
          <p:cNvSpPr txBox="1">
            <a:spLocks noGrp="1"/>
          </p:cNvSpPr>
          <p:nvPr>
            <p:ph type="title" idx="4294967295"/>
          </p:nvPr>
        </p:nvSpPr>
        <p:spPr>
          <a:xfrm>
            <a:off x="1929975" y="1090250"/>
            <a:ext cx="8518500" cy="2092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91425" rIns="91425" bIns="9142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Beyond the PUMA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Supplemental Geography in ACS Microdata from IPUMS USA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"/>
          <p:cNvSpPr txBox="1"/>
          <p:nvPr/>
        </p:nvSpPr>
        <p:spPr>
          <a:xfrm>
            <a:off x="2057025" y="4051225"/>
            <a:ext cx="82644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Jonathan Schroeder - IPUMS Research Scientist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Grace Cooper - IPUMS Senior Data Analyst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December 10, 2025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g3a9d4074153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9795" y="1261170"/>
            <a:ext cx="6097550" cy="4659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737A4D-6858-DF1D-3984-9C9B0DCDB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Use Microdata Area (PUMA)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90624-8564-0402-F343-F86437488D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5974"/>
            <a:ext cx="4800600" cy="4756149"/>
          </a:xfrm>
        </p:spPr>
        <p:txBody>
          <a:bodyPr/>
          <a:lstStyle/>
          <a:p>
            <a:pPr marL="457200" lvl="0" indent="-33655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en-US" sz="2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Lowest level of geography identified in recent decennial census and ACS</a:t>
            </a:r>
          </a:p>
          <a:p>
            <a:pPr marL="457200" lvl="0" indent="-33655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en-US" sz="2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Must contain a population of at least 100,000 people</a:t>
            </a:r>
          </a:p>
          <a:p>
            <a:pPr marL="457200" lvl="0" indent="-33655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en-US" sz="2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State-dependent (combine with state identifier for unique ID)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655FF26-6CDA-9ECA-FCC8-7E2255AAB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PUMA problems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947E3DB-B2A5-B01E-B53C-7A4EE503F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184" y="1204107"/>
            <a:ext cx="3509091" cy="4756149"/>
          </a:xfrm>
        </p:spPr>
        <p:txBody>
          <a:bodyPr/>
          <a:lstStyle/>
          <a:p>
            <a:pPr marL="514350" lvl="0" indent="-514350">
              <a:spcBef>
                <a:spcPts val="0"/>
              </a:spcBef>
              <a:spcAft>
                <a:spcPts val="0"/>
              </a:spcAft>
              <a:buClr>
                <a:srgbClr val="011C2B"/>
              </a:buClr>
              <a:buSzPts val="2080"/>
              <a:buFont typeface="Calibri"/>
              <a:buAutoNum type="arabicPeriod"/>
            </a:pPr>
            <a:r>
              <a:rPr lang="en-US" sz="2800" b="1" dirty="0">
                <a:solidFill>
                  <a:srgbClr val="00263A"/>
                </a:solidFill>
                <a:ea typeface="Calibri"/>
                <a:cs typeface="Calibri"/>
                <a:sym typeface="Calibri"/>
              </a:rPr>
              <a:t>Limited spatial precision due to variable extents</a:t>
            </a:r>
          </a:p>
        </p:txBody>
      </p:sp>
      <p:pic>
        <p:nvPicPr>
          <p:cNvPr id="8" name="Picture 7" descr="A map with a green outline&#10;&#10;AI-generated content may be incorrect.">
            <a:extLst>
              <a:ext uri="{FF2B5EF4-FFF2-40B4-BE49-F238E27FC236}">
                <a16:creationId xmlns:a16="http://schemas.microsoft.com/office/drawing/2014/main" id="{7E28F383-6032-41F2-C286-1191351A0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4739" y="1172633"/>
            <a:ext cx="7557661" cy="4862466"/>
          </a:xfrm>
          <a:prstGeom prst="rect">
            <a:avLst/>
          </a:prstGeom>
          <a:ln w="12700">
            <a:solidFill>
              <a:schemeClr val="bg2">
                <a:lumMod val="50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B015C3-8293-9E6B-B674-07AF9757C1AE}"/>
              </a:ext>
            </a:extLst>
          </p:cNvPr>
          <p:cNvSpPr txBox="1"/>
          <p:nvPr/>
        </p:nvSpPr>
        <p:spPr>
          <a:xfrm>
            <a:off x="609600" y="3131707"/>
            <a:ext cx="26618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i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Large PUMAs tell you less about the immediate community of an individual</a:t>
            </a:r>
          </a:p>
        </p:txBody>
      </p:sp>
    </p:spTree>
    <p:extLst>
      <p:ext uri="{BB962C8B-B14F-4D97-AF65-F5344CB8AC3E}">
        <p14:creationId xmlns:p14="http://schemas.microsoft.com/office/powerpoint/2010/main" val="409107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B3CF9-A633-6D1F-D103-CB0F2F0E1C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7A8157-38E5-60FE-9F13-AEB05DCB7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PUMA problems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E9B2FD9-E76C-8B52-B582-48D9DE574A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164" y="1172634"/>
            <a:ext cx="3523395" cy="4756149"/>
          </a:xfrm>
        </p:spPr>
        <p:txBody>
          <a:bodyPr/>
          <a:lstStyle/>
          <a:p>
            <a:pPr marL="514350" lvl="0" indent="-514350">
              <a:spcBef>
                <a:spcPts val="0"/>
              </a:spcBef>
              <a:spcAft>
                <a:spcPts val="0"/>
              </a:spcAft>
              <a:buClr>
                <a:srgbClr val="011C2B"/>
              </a:buClr>
              <a:buSzPts val="2080"/>
              <a:buFont typeface="Calibri"/>
              <a:buAutoNum type="arabicPeriod"/>
            </a:pPr>
            <a:r>
              <a:rPr lang="en-US" sz="2800" dirty="0">
                <a:solidFill>
                  <a:srgbClr val="00263A"/>
                </a:solidFill>
                <a:ea typeface="Calibri"/>
                <a:cs typeface="Calibri"/>
                <a:sym typeface="Calibri"/>
              </a:rPr>
              <a:t>Limited spatial precision due to variable extents</a:t>
            </a:r>
          </a:p>
          <a:p>
            <a:pPr marL="514350" lvl="0" indent="-514350">
              <a:spcBef>
                <a:spcPts val="0"/>
              </a:spcBef>
              <a:spcAft>
                <a:spcPts val="0"/>
              </a:spcAft>
              <a:buClr>
                <a:srgbClr val="011C2B"/>
              </a:buClr>
              <a:buSzPts val="2080"/>
              <a:buFont typeface="Calibri"/>
              <a:buAutoNum type="arabicPeriod"/>
            </a:pPr>
            <a:endParaRPr lang="en-US" sz="2800" dirty="0">
              <a:solidFill>
                <a:srgbClr val="00263A"/>
              </a:solidFill>
              <a:ea typeface="Calibri"/>
              <a:cs typeface="Calibri"/>
              <a:sym typeface="Calibri"/>
            </a:endParaRPr>
          </a:p>
          <a:p>
            <a:pPr marL="514350" lvl="0" indent="-514350">
              <a:spcBef>
                <a:spcPts val="1000"/>
              </a:spcBef>
              <a:spcAft>
                <a:spcPts val="0"/>
              </a:spcAft>
              <a:buClr>
                <a:srgbClr val="011C2B"/>
              </a:buClr>
              <a:buSzPts val="2080"/>
              <a:buFont typeface="Calibri"/>
              <a:buAutoNum type="arabicPeriod"/>
            </a:pPr>
            <a:r>
              <a:rPr lang="en-US" sz="2800" b="1" dirty="0">
                <a:solidFill>
                  <a:srgbClr val="00263A"/>
                </a:solidFill>
                <a:ea typeface="Calibri"/>
                <a:cs typeface="Calibri"/>
                <a:sym typeface="Calibri"/>
              </a:rPr>
              <a:t>Spatially inconsistent with other geographies</a:t>
            </a:r>
          </a:p>
          <a:p>
            <a:pPr marL="0" lvl="0" indent="0">
              <a:spcBef>
                <a:spcPts val="1000"/>
              </a:spcBef>
              <a:spcAft>
                <a:spcPts val="0"/>
              </a:spcAft>
              <a:buClr>
                <a:srgbClr val="011C2B"/>
              </a:buClr>
              <a:buSzPts val="2080"/>
              <a:buNone/>
            </a:pPr>
            <a:endParaRPr lang="en-US" sz="2800" i="1" dirty="0">
              <a:solidFill>
                <a:srgbClr val="00263A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 descr="A map of the state of utah&#10;&#10;AI-generated content may be incorrect.">
            <a:extLst>
              <a:ext uri="{FF2B5EF4-FFF2-40B4-BE49-F238E27FC236}">
                <a16:creationId xmlns:a16="http://schemas.microsoft.com/office/drawing/2014/main" id="{D62408F0-5D72-2CFF-C853-32453A4165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515" t="9225" r="18952" b="6154"/>
          <a:stretch>
            <a:fillRect/>
          </a:stretch>
        </p:blipFill>
        <p:spPr>
          <a:xfrm>
            <a:off x="4095157" y="2378082"/>
            <a:ext cx="3741684" cy="3747551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10" name="Picture 9" descr="A map of the state of colorado&#10;&#10;AI-generated content may be incorrect.">
            <a:extLst>
              <a:ext uri="{FF2B5EF4-FFF2-40B4-BE49-F238E27FC236}">
                <a16:creationId xmlns:a16="http://schemas.microsoft.com/office/drawing/2014/main" id="{FDDC2D34-5C71-D204-B70D-03B5CC95E29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865" t="6779" r="5209"/>
          <a:stretch>
            <a:fillRect/>
          </a:stretch>
        </p:blipFill>
        <p:spPr>
          <a:xfrm>
            <a:off x="8061438" y="2378082"/>
            <a:ext cx="3741684" cy="3747551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AE638D0-24B5-F842-13FD-004AC17952B1}"/>
              </a:ext>
            </a:extLst>
          </p:cNvPr>
          <p:cNvSpPr/>
          <p:nvPr/>
        </p:nvSpPr>
        <p:spPr>
          <a:xfrm>
            <a:off x="9188698" y="4025196"/>
            <a:ext cx="1072055" cy="9053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0FBDF9-6225-76C6-CBFA-34C7CE5DB620}"/>
              </a:ext>
            </a:extLst>
          </p:cNvPr>
          <p:cNvSpPr txBox="1"/>
          <p:nvPr/>
        </p:nvSpPr>
        <p:spPr>
          <a:xfrm>
            <a:off x="4149331" y="2414983"/>
            <a:ext cx="1561646" cy="400110"/>
          </a:xfrm>
          <a:prstGeom prst="rect">
            <a:avLst/>
          </a:prstGeom>
          <a:solidFill>
            <a:srgbClr val="FFFFFF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chemeClr val="tx1"/>
                </a:solidFill>
                <a:latin typeface="+mn-lt"/>
              </a:rPr>
              <a:t>Salt Lake City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04713A-188D-5983-B570-48E4269C49CA}"/>
              </a:ext>
            </a:extLst>
          </p:cNvPr>
          <p:cNvSpPr txBox="1"/>
          <p:nvPr/>
        </p:nvSpPr>
        <p:spPr>
          <a:xfrm>
            <a:off x="8086509" y="2414983"/>
            <a:ext cx="938077" cy="400110"/>
          </a:xfrm>
          <a:prstGeom prst="rect">
            <a:avLst/>
          </a:prstGeom>
          <a:solidFill>
            <a:srgbClr val="FFFFFF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chemeClr val="tx1"/>
                </a:solidFill>
                <a:latin typeface="+mn-lt"/>
              </a:rPr>
              <a:t>Denver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D08A44-0943-873F-2C8F-DB4B6368E089}"/>
              </a:ext>
            </a:extLst>
          </p:cNvPr>
          <p:cNvSpPr txBox="1"/>
          <p:nvPr/>
        </p:nvSpPr>
        <p:spPr>
          <a:xfrm>
            <a:off x="4638940" y="1702596"/>
            <a:ext cx="6676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chemeClr val="tx1"/>
                </a:solidFill>
                <a:latin typeface="+mn-lt"/>
              </a:rPr>
              <a:t>Identifiable counties based on 2020 PUMAs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B5D40E-BC6C-09BB-DD4D-26A820C98DD2}"/>
              </a:ext>
            </a:extLst>
          </p:cNvPr>
          <p:cNvSpPr txBox="1"/>
          <p:nvPr/>
        </p:nvSpPr>
        <p:spPr>
          <a:xfrm>
            <a:off x="609600" y="4667355"/>
            <a:ext cx="31315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i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PUMA correspondence with counties is better in some metro areas than in others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C4AA85-AB08-B28F-EB25-AC95F5B3A225}"/>
              </a:ext>
            </a:extLst>
          </p:cNvPr>
          <p:cNvSpPr txBox="1"/>
          <p:nvPr/>
        </p:nvSpPr>
        <p:spPr>
          <a:xfrm>
            <a:off x="10260753" y="4251857"/>
            <a:ext cx="1492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rgbClr val="FF0000"/>
                </a:solidFill>
                <a:latin typeface="+mn-lt"/>
              </a:rPr>
              <a:t>Core counties are not identifiable</a:t>
            </a:r>
          </a:p>
        </p:txBody>
      </p:sp>
    </p:spTree>
    <p:extLst>
      <p:ext uri="{BB962C8B-B14F-4D97-AF65-F5344CB8AC3E}">
        <p14:creationId xmlns:p14="http://schemas.microsoft.com/office/powerpoint/2010/main" val="151666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/>
      <p:bldP spid="15" grpId="0" build="allAtOnce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1B886-1F12-ACEC-D4E7-558FD0204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20D8B6E-3BF7-EEE8-C527-A05304885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PUMA problems</a:t>
            </a:r>
          </a:p>
        </p:txBody>
      </p:sp>
      <p:pic>
        <p:nvPicPr>
          <p:cNvPr id="3" name="Picture 2" descr="A map with green lines&#10;&#10;AI-generated content may be incorrect.">
            <a:extLst>
              <a:ext uri="{FF2B5EF4-FFF2-40B4-BE49-F238E27FC236}">
                <a16:creationId xmlns:a16="http://schemas.microsoft.com/office/drawing/2014/main" id="{8DF796C8-0176-CB1E-B36C-1572FE4F8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9179" y="1432873"/>
            <a:ext cx="3102644" cy="2771592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7" name="Picture 6" descr="A map with green and orange lines&#10;&#10;AI-generated content may be incorrect.">
            <a:extLst>
              <a:ext uri="{FF2B5EF4-FFF2-40B4-BE49-F238E27FC236}">
                <a16:creationId xmlns:a16="http://schemas.microsoft.com/office/drawing/2014/main" id="{4776C3A2-AECF-5DF8-47E4-4A43A0C98A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8660" y="2578173"/>
            <a:ext cx="3147146" cy="2771592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10" name="Picture 9" descr="A map with different colored lines&#10;&#10;AI-generated content may be incorrect.">
            <a:extLst>
              <a:ext uri="{FF2B5EF4-FFF2-40B4-BE49-F238E27FC236}">
                <a16:creationId xmlns:a16="http://schemas.microsoft.com/office/drawing/2014/main" id="{B9BF3730-24CC-F543-9AF9-09923DB358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3401" y="3963969"/>
            <a:ext cx="3257295" cy="2771592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BB6422-418D-30BE-8780-D1ACB350A1B0}"/>
              </a:ext>
            </a:extLst>
          </p:cNvPr>
          <p:cNvSpPr txBox="1"/>
          <p:nvPr/>
        </p:nvSpPr>
        <p:spPr>
          <a:xfrm>
            <a:off x="4204411" y="1545657"/>
            <a:ext cx="652743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solidFill>
                  <a:schemeClr val="accent3"/>
                </a:solidFill>
                <a:latin typeface="+mn-lt"/>
              </a:rPr>
              <a:t>2000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78CE71-A161-221B-8701-9F28B78D74F9}"/>
              </a:ext>
            </a:extLst>
          </p:cNvPr>
          <p:cNvSpPr txBox="1"/>
          <p:nvPr/>
        </p:nvSpPr>
        <p:spPr>
          <a:xfrm>
            <a:off x="6579080" y="2705885"/>
            <a:ext cx="652743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solidFill>
                  <a:srgbClr val="C49500"/>
                </a:solidFill>
                <a:latin typeface="+mn-lt"/>
              </a:rPr>
              <a:t>2010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964108-25BC-5E95-417D-D6EFE0438921}"/>
              </a:ext>
            </a:extLst>
          </p:cNvPr>
          <p:cNvSpPr txBox="1"/>
          <p:nvPr/>
        </p:nvSpPr>
        <p:spPr>
          <a:xfrm>
            <a:off x="8863232" y="3993913"/>
            <a:ext cx="652743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solidFill>
                  <a:srgbClr val="7030A0"/>
                </a:solidFill>
                <a:latin typeface="+mn-lt"/>
              </a:rPr>
              <a:t>2020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E3E11D-3143-A9A9-4B93-3F5B7B225E29}"/>
              </a:ext>
            </a:extLst>
          </p:cNvPr>
          <p:cNvSpPr txBox="1"/>
          <p:nvPr/>
        </p:nvSpPr>
        <p:spPr>
          <a:xfrm>
            <a:off x="3474584" y="5690126"/>
            <a:ext cx="4528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i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Changing PUMA delineations reflect growing metro areas</a:t>
            </a: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038D37AB-D18D-CE45-4D6D-757B034C3CE1}"/>
              </a:ext>
            </a:extLst>
          </p:cNvPr>
          <p:cNvSpPr txBox="1">
            <a:spLocks/>
          </p:cNvSpPr>
          <p:nvPr/>
        </p:nvSpPr>
        <p:spPr>
          <a:xfrm>
            <a:off x="326536" y="1173163"/>
            <a:ext cx="3694880" cy="4756149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3733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2667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lvl="0" indent="-514350">
              <a:spcBef>
                <a:spcPts val="0"/>
              </a:spcBef>
              <a:spcAft>
                <a:spcPts val="0"/>
              </a:spcAft>
              <a:buClr>
                <a:srgbClr val="011C2B"/>
              </a:buClr>
              <a:buSzPts val="2080"/>
              <a:buFont typeface="Calibri"/>
              <a:buAutoNum type="arabicPeriod"/>
            </a:pPr>
            <a:r>
              <a:rPr lang="en-US" sz="2800" dirty="0">
                <a:solidFill>
                  <a:srgbClr val="00263A"/>
                </a:solidFill>
                <a:ea typeface="Calibri"/>
                <a:cs typeface="Calibri"/>
                <a:sym typeface="Calibri"/>
              </a:rPr>
              <a:t>Limited spatial precision due to variable extents</a:t>
            </a:r>
          </a:p>
          <a:p>
            <a:pPr marL="514350" indent="-514350">
              <a:spcBef>
                <a:spcPts val="0"/>
              </a:spcBef>
              <a:spcAft>
                <a:spcPts val="0"/>
              </a:spcAft>
              <a:buClr>
                <a:srgbClr val="011C2B"/>
              </a:buClr>
              <a:buSzPts val="2080"/>
              <a:buFont typeface="Calibri"/>
              <a:buAutoNum type="arabicPeriod"/>
            </a:pPr>
            <a:endParaRPr lang="en-US" sz="2800" dirty="0">
              <a:solidFill>
                <a:srgbClr val="00263A"/>
              </a:solidFill>
              <a:ea typeface="Calibri"/>
              <a:cs typeface="Calibri"/>
              <a:sym typeface="Calibri"/>
            </a:endParaRPr>
          </a:p>
          <a:p>
            <a:pPr marL="514350" indent="-514350">
              <a:spcBef>
                <a:spcPts val="1000"/>
              </a:spcBef>
              <a:spcAft>
                <a:spcPts val="0"/>
              </a:spcAft>
              <a:buClr>
                <a:srgbClr val="011C2B"/>
              </a:buClr>
              <a:buSzPts val="2080"/>
              <a:buFont typeface="Calibri"/>
              <a:buAutoNum type="arabicPeriod"/>
            </a:pPr>
            <a:r>
              <a:rPr lang="en-US" sz="2800" dirty="0">
                <a:solidFill>
                  <a:srgbClr val="00263A"/>
                </a:solidFill>
                <a:ea typeface="Calibri"/>
                <a:cs typeface="Calibri"/>
                <a:sym typeface="Calibri"/>
              </a:rPr>
              <a:t>Spatially inconsistent with other geographies</a:t>
            </a:r>
          </a:p>
          <a:p>
            <a:pPr marL="514350" indent="-514350">
              <a:spcBef>
                <a:spcPts val="1000"/>
              </a:spcBef>
              <a:spcAft>
                <a:spcPts val="0"/>
              </a:spcAft>
              <a:buClr>
                <a:srgbClr val="011C2B"/>
              </a:buClr>
              <a:buSzPts val="2080"/>
              <a:buFont typeface="Calibri"/>
              <a:buAutoNum type="arabicPeriod"/>
            </a:pPr>
            <a:endParaRPr lang="en-US" sz="2800" b="1" dirty="0">
              <a:solidFill>
                <a:srgbClr val="00263A"/>
              </a:solidFill>
              <a:ea typeface="Calibri"/>
              <a:cs typeface="Calibri"/>
              <a:sym typeface="Calibri"/>
            </a:endParaRPr>
          </a:p>
          <a:p>
            <a:pPr marL="514350" indent="-514350">
              <a:spcBef>
                <a:spcPts val="1000"/>
              </a:spcBef>
              <a:spcAft>
                <a:spcPts val="0"/>
              </a:spcAft>
              <a:buClr>
                <a:srgbClr val="011C2B"/>
              </a:buClr>
              <a:buSzPts val="2080"/>
              <a:buFont typeface="Calibri"/>
              <a:buAutoNum type="arabicPeriod"/>
            </a:pPr>
            <a:r>
              <a:rPr lang="en-US" sz="2800" b="1" dirty="0">
                <a:solidFill>
                  <a:srgbClr val="00263A"/>
                </a:solidFill>
                <a:ea typeface="Calibri"/>
                <a:cs typeface="Calibri"/>
                <a:sym typeface="Calibri"/>
              </a:rPr>
              <a:t>Temporally inconsistent</a:t>
            </a:r>
          </a:p>
          <a:p>
            <a:pPr marL="0" indent="0">
              <a:spcBef>
                <a:spcPts val="1000"/>
              </a:spcBef>
              <a:spcAft>
                <a:spcPts val="0"/>
              </a:spcAft>
              <a:buClr>
                <a:srgbClr val="011C2B"/>
              </a:buClr>
              <a:buSzPts val="2080"/>
              <a:buFont typeface="Wingdings" panose="05000000000000000000" pitchFamily="2" charset="2"/>
              <a:buNone/>
            </a:pPr>
            <a:endParaRPr lang="en-US" sz="2800" i="1" dirty="0">
              <a:solidFill>
                <a:srgbClr val="00263A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419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E8BC36-9935-E948-7BC6-22B01FB59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PUMA vintages</a:t>
            </a:r>
          </a:p>
        </p:txBody>
      </p:sp>
      <p:sp>
        <p:nvSpPr>
          <p:cNvPr id="38" name="Google Shape;338;g3a9dbc8198b_0_91">
            <a:extLst>
              <a:ext uri="{FF2B5EF4-FFF2-40B4-BE49-F238E27FC236}">
                <a16:creationId xmlns:a16="http://schemas.microsoft.com/office/drawing/2014/main" id="{79ED7678-1C14-1E0E-4337-0F1391EA0BF7}"/>
              </a:ext>
            </a:extLst>
          </p:cNvPr>
          <p:cNvSpPr txBox="1"/>
          <p:nvPr/>
        </p:nvSpPr>
        <p:spPr>
          <a:xfrm>
            <a:off x="872140" y="4935455"/>
            <a:ext cx="758049" cy="2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025" tIns="112025" rIns="112025" bIns="1120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ea typeface="Lexend"/>
                <a:cs typeface="Lexend"/>
                <a:sym typeface="Lexend"/>
              </a:rPr>
              <a:t>2000</a:t>
            </a:r>
            <a:endParaRPr sz="1200" b="1" dirty="0">
              <a:solidFill>
                <a:schemeClr val="accent6">
                  <a:lumMod val="60000"/>
                  <a:lumOff val="40000"/>
                </a:schemeClr>
              </a:solidFill>
              <a:latin typeface="+mn-lt"/>
              <a:ea typeface="Lexend"/>
              <a:cs typeface="Lexend"/>
              <a:sym typeface="Lexend"/>
            </a:endParaRPr>
          </a:p>
        </p:txBody>
      </p:sp>
      <p:sp>
        <p:nvSpPr>
          <p:cNvPr id="39" name="Google Shape;339;g3a9dbc8198b_0_91">
            <a:extLst>
              <a:ext uri="{FF2B5EF4-FFF2-40B4-BE49-F238E27FC236}">
                <a16:creationId xmlns:a16="http://schemas.microsoft.com/office/drawing/2014/main" id="{4CA69C1F-755B-334D-36DF-14EE4DA137D3}"/>
              </a:ext>
            </a:extLst>
          </p:cNvPr>
          <p:cNvSpPr txBox="1"/>
          <p:nvPr/>
        </p:nvSpPr>
        <p:spPr>
          <a:xfrm>
            <a:off x="3581659" y="4935458"/>
            <a:ext cx="758049" cy="2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025" tIns="112025" rIns="112025" bIns="1120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ea typeface="Lexend"/>
                <a:cs typeface="Lexend"/>
                <a:sym typeface="Lexend"/>
              </a:rPr>
              <a:t>2010</a:t>
            </a:r>
            <a:endParaRPr sz="1200" b="1">
              <a:solidFill>
                <a:schemeClr val="accent6">
                  <a:lumMod val="60000"/>
                  <a:lumOff val="40000"/>
                </a:schemeClr>
              </a:solidFill>
              <a:latin typeface="+mn-lt"/>
              <a:ea typeface="Lexend"/>
              <a:cs typeface="Lexend"/>
              <a:sym typeface="Lexend"/>
            </a:endParaRPr>
          </a:p>
        </p:txBody>
      </p:sp>
      <p:sp>
        <p:nvSpPr>
          <p:cNvPr id="40" name="Google Shape;340;g3a9dbc8198b_0_91">
            <a:extLst>
              <a:ext uri="{FF2B5EF4-FFF2-40B4-BE49-F238E27FC236}">
                <a16:creationId xmlns:a16="http://schemas.microsoft.com/office/drawing/2014/main" id="{0B4FBF74-4BDC-02A5-31C4-313DD575CE78}"/>
              </a:ext>
            </a:extLst>
          </p:cNvPr>
          <p:cNvSpPr txBox="1"/>
          <p:nvPr/>
        </p:nvSpPr>
        <p:spPr>
          <a:xfrm>
            <a:off x="6241215" y="4935458"/>
            <a:ext cx="758049" cy="2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025" tIns="112025" rIns="112025" bIns="1120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ea typeface="Lexend"/>
                <a:cs typeface="Lexend"/>
                <a:sym typeface="Lexend"/>
              </a:rPr>
              <a:t>2020</a:t>
            </a:r>
            <a:endParaRPr sz="1200" b="1">
              <a:solidFill>
                <a:schemeClr val="accent6">
                  <a:lumMod val="60000"/>
                  <a:lumOff val="40000"/>
                </a:schemeClr>
              </a:solidFill>
              <a:latin typeface="+mn-lt"/>
              <a:ea typeface="Lexend"/>
              <a:cs typeface="Lexend"/>
              <a:sym typeface="Lexend"/>
            </a:endParaRPr>
          </a:p>
        </p:txBody>
      </p:sp>
      <p:sp>
        <p:nvSpPr>
          <p:cNvPr id="41" name="Google Shape;341;g3a9dbc8198b_0_91">
            <a:extLst>
              <a:ext uri="{FF2B5EF4-FFF2-40B4-BE49-F238E27FC236}">
                <a16:creationId xmlns:a16="http://schemas.microsoft.com/office/drawing/2014/main" id="{91A20C4C-EFE5-1869-95F2-443A7FB5AAF0}"/>
              </a:ext>
            </a:extLst>
          </p:cNvPr>
          <p:cNvSpPr txBox="1"/>
          <p:nvPr/>
        </p:nvSpPr>
        <p:spPr>
          <a:xfrm>
            <a:off x="10222982" y="4966301"/>
            <a:ext cx="835010" cy="2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025" tIns="112025" rIns="112025" bIns="1120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ea typeface="Lexend"/>
                <a:cs typeface="Lexend"/>
                <a:sym typeface="Lexend"/>
              </a:rPr>
              <a:t>2035</a:t>
            </a:r>
            <a:endParaRPr sz="1200" b="1">
              <a:solidFill>
                <a:schemeClr val="accent6">
                  <a:lumMod val="60000"/>
                  <a:lumOff val="40000"/>
                </a:schemeClr>
              </a:solidFill>
              <a:latin typeface="+mn-lt"/>
              <a:ea typeface="Lexend"/>
              <a:cs typeface="Lexend"/>
              <a:sym typeface="Lexend"/>
            </a:endParaRPr>
          </a:p>
        </p:txBody>
      </p:sp>
      <p:sp>
        <p:nvSpPr>
          <p:cNvPr id="46" name="Google Shape;346;g3a9dbc8198b_0_91">
            <a:extLst>
              <a:ext uri="{FF2B5EF4-FFF2-40B4-BE49-F238E27FC236}">
                <a16:creationId xmlns:a16="http://schemas.microsoft.com/office/drawing/2014/main" id="{C3D08194-0B80-7980-561A-493AE1933A45}"/>
              </a:ext>
            </a:extLst>
          </p:cNvPr>
          <p:cNvSpPr txBox="1"/>
          <p:nvPr/>
        </p:nvSpPr>
        <p:spPr>
          <a:xfrm>
            <a:off x="8872143" y="4935453"/>
            <a:ext cx="835010" cy="2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025" tIns="112025" rIns="112025" bIns="1120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ea typeface="Lexend"/>
                <a:cs typeface="Lexend"/>
                <a:sym typeface="Lexend"/>
              </a:rPr>
              <a:t>2030</a:t>
            </a:r>
            <a:endParaRPr sz="1200" b="1">
              <a:solidFill>
                <a:schemeClr val="accent6">
                  <a:lumMod val="60000"/>
                  <a:lumOff val="40000"/>
                </a:schemeClr>
              </a:solidFill>
              <a:latin typeface="+mn-lt"/>
              <a:ea typeface="Lexend"/>
              <a:cs typeface="Lexend"/>
              <a:sym typeface="Lexend"/>
            </a:endParaRP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CBE1C07B-484D-6816-BC88-AE5DB06D9309}"/>
              </a:ext>
            </a:extLst>
          </p:cNvPr>
          <p:cNvGrpSpPr/>
          <p:nvPr/>
        </p:nvGrpSpPr>
        <p:grpSpPr>
          <a:xfrm>
            <a:off x="1265868" y="4713792"/>
            <a:ext cx="9392100" cy="325326"/>
            <a:chOff x="1102911" y="4070999"/>
            <a:chExt cx="9392100" cy="201599"/>
          </a:xfrm>
        </p:grpSpPr>
        <p:cxnSp>
          <p:nvCxnSpPr>
            <p:cNvPr id="6" name="Google Shape;306;g3a9dbc8198b_0_91">
              <a:extLst>
                <a:ext uri="{FF2B5EF4-FFF2-40B4-BE49-F238E27FC236}">
                  <a16:creationId xmlns:a16="http://schemas.microsoft.com/office/drawing/2014/main" id="{FE0FFADC-7D18-E3C4-B952-04BAB460F7F2}"/>
                </a:ext>
              </a:extLst>
            </p:cNvPr>
            <p:cNvCxnSpPr>
              <a:cxnSpLocks/>
            </p:cNvCxnSpPr>
            <p:nvPr/>
          </p:nvCxnSpPr>
          <p:spPr>
            <a:xfrm>
              <a:off x="1102911" y="4071003"/>
              <a:ext cx="9392100" cy="4800"/>
            </a:xfrm>
            <a:prstGeom prst="straightConnector1">
              <a:avLst/>
            </a:prstGeom>
            <a:noFill/>
            <a:ln w="50800" cap="flat" cmpd="sng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" name="Google Shape;307;g3a9dbc8198b_0_91">
              <a:extLst>
                <a:ext uri="{FF2B5EF4-FFF2-40B4-BE49-F238E27FC236}">
                  <a16:creationId xmlns:a16="http://schemas.microsoft.com/office/drawing/2014/main" id="{7C049E2B-61BE-673D-FA6C-812AD6593E51}"/>
                </a:ext>
              </a:extLst>
            </p:cNvPr>
            <p:cNvCxnSpPr>
              <a:cxnSpLocks/>
            </p:cNvCxnSpPr>
            <p:nvPr/>
          </p:nvCxnSpPr>
          <p:spPr>
            <a:xfrm>
              <a:off x="1117117" y="4071003"/>
              <a:ext cx="0" cy="190200"/>
            </a:xfrm>
            <a:prstGeom prst="straightConnector1">
              <a:avLst/>
            </a:prstGeom>
            <a:noFill/>
            <a:ln w="50800" cap="flat" cmpd="sng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" name="Google Shape;308;g3a9dbc8198b_0_91">
              <a:extLst>
                <a:ext uri="{FF2B5EF4-FFF2-40B4-BE49-F238E27FC236}">
                  <a16:creationId xmlns:a16="http://schemas.microsoft.com/office/drawing/2014/main" id="{C0AC66F4-8CF6-1704-B855-81D5111D2128}"/>
                </a:ext>
              </a:extLst>
            </p:cNvPr>
            <p:cNvCxnSpPr>
              <a:cxnSpLocks/>
            </p:cNvCxnSpPr>
            <p:nvPr/>
          </p:nvCxnSpPr>
          <p:spPr>
            <a:xfrm>
              <a:off x="1370679" y="4071003"/>
              <a:ext cx="0" cy="99900"/>
            </a:xfrm>
            <a:prstGeom prst="straightConnector1">
              <a:avLst/>
            </a:prstGeom>
            <a:noFill/>
            <a:ln w="50800" cap="flat" cmpd="sng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" name="Google Shape;309;g3a9dbc8198b_0_91">
              <a:extLst>
                <a:ext uri="{FF2B5EF4-FFF2-40B4-BE49-F238E27FC236}">
                  <a16:creationId xmlns:a16="http://schemas.microsoft.com/office/drawing/2014/main" id="{F8FF837F-FF6B-F2EE-155A-72DDE168A067}"/>
                </a:ext>
              </a:extLst>
            </p:cNvPr>
            <p:cNvCxnSpPr>
              <a:cxnSpLocks/>
            </p:cNvCxnSpPr>
            <p:nvPr/>
          </p:nvCxnSpPr>
          <p:spPr>
            <a:xfrm>
              <a:off x="1641145" y="4073188"/>
              <a:ext cx="0" cy="99900"/>
            </a:xfrm>
            <a:prstGeom prst="straightConnector1">
              <a:avLst/>
            </a:prstGeom>
            <a:noFill/>
            <a:ln w="50800" cap="flat" cmpd="sng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" name="Google Shape;310;g3a9dbc8198b_0_91">
              <a:extLst>
                <a:ext uri="{FF2B5EF4-FFF2-40B4-BE49-F238E27FC236}">
                  <a16:creationId xmlns:a16="http://schemas.microsoft.com/office/drawing/2014/main" id="{74A0540F-00FF-F928-D81F-08CEE859453A}"/>
                </a:ext>
              </a:extLst>
            </p:cNvPr>
            <p:cNvCxnSpPr>
              <a:cxnSpLocks/>
            </p:cNvCxnSpPr>
            <p:nvPr/>
          </p:nvCxnSpPr>
          <p:spPr>
            <a:xfrm>
              <a:off x="1898584" y="4073188"/>
              <a:ext cx="0" cy="99900"/>
            </a:xfrm>
            <a:prstGeom prst="straightConnector1">
              <a:avLst/>
            </a:prstGeom>
            <a:noFill/>
            <a:ln w="50800" cap="flat" cmpd="sng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311;g3a9dbc8198b_0_91">
              <a:extLst>
                <a:ext uri="{FF2B5EF4-FFF2-40B4-BE49-F238E27FC236}">
                  <a16:creationId xmlns:a16="http://schemas.microsoft.com/office/drawing/2014/main" id="{A4189F54-5C7D-22B7-4320-A4952E654986}"/>
                </a:ext>
              </a:extLst>
            </p:cNvPr>
            <p:cNvCxnSpPr>
              <a:cxnSpLocks/>
            </p:cNvCxnSpPr>
            <p:nvPr/>
          </p:nvCxnSpPr>
          <p:spPr>
            <a:xfrm>
              <a:off x="2176504" y="4072095"/>
              <a:ext cx="0" cy="99900"/>
            </a:xfrm>
            <a:prstGeom prst="straightConnector1">
              <a:avLst/>
            </a:prstGeom>
            <a:noFill/>
            <a:ln w="50800" cap="flat" cmpd="sng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312;g3a9dbc8198b_0_91">
              <a:extLst>
                <a:ext uri="{FF2B5EF4-FFF2-40B4-BE49-F238E27FC236}">
                  <a16:creationId xmlns:a16="http://schemas.microsoft.com/office/drawing/2014/main" id="{94A69F00-FE18-562A-07FA-8D1AB41CB821}"/>
                </a:ext>
              </a:extLst>
            </p:cNvPr>
            <p:cNvCxnSpPr>
              <a:cxnSpLocks/>
            </p:cNvCxnSpPr>
            <p:nvPr/>
          </p:nvCxnSpPr>
          <p:spPr>
            <a:xfrm>
              <a:off x="2433928" y="4072371"/>
              <a:ext cx="0" cy="180000"/>
            </a:xfrm>
            <a:prstGeom prst="straightConnector1">
              <a:avLst/>
            </a:prstGeom>
            <a:noFill/>
            <a:ln w="50800" cap="flat" cmpd="sng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313;g3a9dbc8198b_0_91">
              <a:extLst>
                <a:ext uri="{FF2B5EF4-FFF2-40B4-BE49-F238E27FC236}">
                  <a16:creationId xmlns:a16="http://schemas.microsoft.com/office/drawing/2014/main" id="{30693498-3FF5-951D-EB7F-A9236A5FB424}"/>
                </a:ext>
              </a:extLst>
            </p:cNvPr>
            <p:cNvCxnSpPr>
              <a:cxnSpLocks/>
            </p:cNvCxnSpPr>
            <p:nvPr/>
          </p:nvCxnSpPr>
          <p:spPr>
            <a:xfrm>
              <a:off x="2704410" y="4074280"/>
              <a:ext cx="0" cy="99900"/>
            </a:xfrm>
            <a:prstGeom prst="straightConnector1">
              <a:avLst/>
            </a:prstGeom>
            <a:noFill/>
            <a:ln w="50800" cap="flat" cmpd="sng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314;g3a9dbc8198b_0_91">
              <a:extLst>
                <a:ext uri="{FF2B5EF4-FFF2-40B4-BE49-F238E27FC236}">
                  <a16:creationId xmlns:a16="http://schemas.microsoft.com/office/drawing/2014/main" id="{A099BECD-C322-E8C9-8000-0F038C8043A3}"/>
                </a:ext>
              </a:extLst>
            </p:cNvPr>
            <p:cNvCxnSpPr>
              <a:cxnSpLocks/>
            </p:cNvCxnSpPr>
            <p:nvPr/>
          </p:nvCxnSpPr>
          <p:spPr>
            <a:xfrm>
              <a:off x="2961849" y="4074280"/>
              <a:ext cx="0" cy="99900"/>
            </a:xfrm>
            <a:prstGeom prst="straightConnector1">
              <a:avLst/>
            </a:prstGeom>
            <a:noFill/>
            <a:ln w="50800" cap="flat" cmpd="sng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315;g3a9dbc8198b_0_91">
              <a:extLst>
                <a:ext uri="{FF2B5EF4-FFF2-40B4-BE49-F238E27FC236}">
                  <a16:creationId xmlns:a16="http://schemas.microsoft.com/office/drawing/2014/main" id="{907A1867-75C4-A380-C69F-E946FA7DED95}"/>
                </a:ext>
              </a:extLst>
            </p:cNvPr>
            <p:cNvCxnSpPr>
              <a:cxnSpLocks/>
            </p:cNvCxnSpPr>
            <p:nvPr/>
          </p:nvCxnSpPr>
          <p:spPr>
            <a:xfrm>
              <a:off x="3254087" y="4072645"/>
              <a:ext cx="0" cy="99900"/>
            </a:xfrm>
            <a:prstGeom prst="straightConnector1">
              <a:avLst/>
            </a:prstGeom>
            <a:noFill/>
            <a:ln w="50800" cap="flat" cmpd="sng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316;g3a9dbc8198b_0_91">
              <a:extLst>
                <a:ext uri="{FF2B5EF4-FFF2-40B4-BE49-F238E27FC236}">
                  <a16:creationId xmlns:a16="http://schemas.microsoft.com/office/drawing/2014/main" id="{D36AC784-54B2-3A95-B40B-6F735F89D9E4}"/>
                </a:ext>
              </a:extLst>
            </p:cNvPr>
            <p:cNvCxnSpPr>
              <a:cxnSpLocks/>
            </p:cNvCxnSpPr>
            <p:nvPr/>
          </p:nvCxnSpPr>
          <p:spPr>
            <a:xfrm>
              <a:off x="3511526" y="4072645"/>
              <a:ext cx="0" cy="99900"/>
            </a:xfrm>
            <a:prstGeom prst="straightConnector1">
              <a:avLst/>
            </a:prstGeom>
            <a:noFill/>
            <a:ln w="50800" cap="flat" cmpd="sng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317;g3a9dbc8198b_0_91">
              <a:extLst>
                <a:ext uri="{FF2B5EF4-FFF2-40B4-BE49-F238E27FC236}">
                  <a16:creationId xmlns:a16="http://schemas.microsoft.com/office/drawing/2014/main" id="{BC8F0445-ABC4-BE6A-A28A-80E4B5A4AC69}"/>
                </a:ext>
              </a:extLst>
            </p:cNvPr>
            <p:cNvCxnSpPr>
              <a:cxnSpLocks/>
            </p:cNvCxnSpPr>
            <p:nvPr/>
          </p:nvCxnSpPr>
          <p:spPr>
            <a:xfrm>
              <a:off x="3781989" y="4078257"/>
              <a:ext cx="0" cy="190200"/>
            </a:xfrm>
            <a:prstGeom prst="straightConnector1">
              <a:avLst/>
            </a:prstGeom>
            <a:noFill/>
            <a:ln w="50800" cap="flat" cmpd="sng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318;g3a9dbc8198b_0_91">
              <a:extLst>
                <a:ext uri="{FF2B5EF4-FFF2-40B4-BE49-F238E27FC236}">
                  <a16:creationId xmlns:a16="http://schemas.microsoft.com/office/drawing/2014/main" id="{FCD083DB-2F21-D679-71AB-DF5CCAE0CCD3}"/>
                </a:ext>
              </a:extLst>
            </p:cNvPr>
            <p:cNvCxnSpPr>
              <a:cxnSpLocks/>
            </p:cNvCxnSpPr>
            <p:nvPr/>
          </p:nvCxnSpPr>
          <p:spPr>
            <a:xfrm>
              <a:off x="4039432" y="4074830"/>
              <a:ext cx="0" cy="99900"/>
            </a:xfrm>
            <a:prstGeom prst="straightConnector1">
              <a:avLst/>
            </a:prstGeom>
            <a:noFill/>
            <a:ln w="50800" cap="flat" cmpd="sng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319;g3a9dbc8198b_0_91">
              <a:extLst>
                <a:ext uri="{FF2B5EF4-FFF2-40B4-BE49-F238E27FC236}">
                  <a16:creationId xmlns:a16="http://schemas.microsoft.com/office/drawing/2014/main" id="{A9E2E5D1-9CB4-0697-3C8B-FEC028309074}"/>
                </a:ext>
              </a:extLst>
            </p:cNvPr>
            <p:cNvCxnSpPr>
              <a:cxnSpLocks/>
            </p:cNvCxnSpPr>
            <p:nvPr/>
          </p:nvCxnSpPr>
          <p:spPr>
            <a:xfrm>
              <a:off x="4317351" y="4073738"/>
              <a:ext cx="0" cy="99900"/>
            </a:xfrm>
            <a:prstGeom prst="straightConnector1">
              <a:avLst/>
            </a:prstGeom>
            <a:noFill/>
            <a:ln w="50800" cap="flat" cmpd="sng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320;g3a9dbc8198b_0_91">
              <a:extLst>
                <a:ext uri="{FF2B5EF4-FFF2-40B4-BE49-F238E27FC236}">
                  <a16:creationId xmlns:a16="http://schemas.microsoft.com/office/drawing/2014/main" id="{73B911FF-E640-C783-1A72-3B925C63BADD}"/>
                </a:ext>
              </a:extLst>
            </p:cNvPr>
            <p:cNvCxnSpPr>
              <a:cxnSpLocks/>
            </p:cNvCxnSpPr>
            <p:nvPr/>
          </p:nvCxnSpPr>
          <p:spPr>
            <a:xfrm>
              <a:off x="4574790" y="4073738"/>
              <a:ext cx="0" cy="99900"/>
            </a:xfrm>
            <a:prstGeom prst="straightConnector1">
              <a:avLst/>
            </a:prstGeom>
            <a:noFill/>
            <a:ln w="50800" cap="flat" cmpd="sng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321;g3a9dbc8198b_0_91">
              <a:extLst>
                <a:ext uri="{FF2B5EF4-FFF2-40B4-BE49-F238E27FC236}">
                  <a16:creationId xmlns:a16="http://schemas.microsoft.com/office/drawing/2014/main" id="{D2E6754C-988A-3F1F-238A-367784D879F6}"/>
                </a:ext>
              </a:extLst>
            </p:cNvPr>
            <p:cNvCxnSpPr>
              <a:cxnSpLocks/>
            </p:cNvCxnSpPr>
            <p:nvPr/>
          </p:nvCxnSpPr>
          <p:spPr>
            <a:xfrm>
              <a:off x="4845257" y="4075923"/>
              <a:ext cx="0" cy="99900"/>
            </a:xfrm>
            <a:prstGeom prst="straightConnector1">
              <a:avLst/>
            </a:prstGeom>
            <a:noFill/>
            <a:ln w="50800" cap="flat" cmpd="sng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322;g3a9dbc8198b_0_91">
              <a:extLst>
                <a:ext uri="{FF2B5EF4-FFF2-40B4-BE49-F238E27FC236}">
                  <a16:creationId xmlns:a16="http://schemas.microsoft.com/office/drawing/2014/main" id="{4E4A922A-53D2-4822-19D3-740A99A7657A}"/>
                </a:ext>
              </a:extLst>
            </p:cNvPr>
            <p:cNvCxnSpPr>
              <a:cxnSpLocks/>
            </p:cNvCxnSpPr>
            <p:nvPr/>
          </p:nvCxnSpPr>
          <p:spPr>
            <a:xfrm>
              <a:off x="5102690" y="4079249"/>
              <a:ext cx="0" cy="180000"/>
            </a:xfrm>
            <a:prstGeom prst="straightConnector1">
              <a:avLst/>
            </a:prstGeom>
            <a:noFill/>
            <a:ln w="50800" cap="flat" cmpd="sng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323;g3a9dbc8198b_0_91">
              <a:extLst>
                <a:ext uri="{FF2B5EF4-FFF2-40B4-BE49-F238E27FC236}">
                  <a16:creationId xmlns:a16="http://schemas.microsoft.com/office/drawing/2014/main" id="{F2002BFD-ED0D-E2AA-F978-D51224DD5E67}"/>
                </a:ext>
              </a:extLst>
            </p:cNvPr>
            <p:cNvCxnSpPr>
              <a:cxnSpLocks/>
            </p:cNvCxnSpPr>
            <p:nvPr/>
          </p:nvCxnSpPr>
          <p:spPr>
            <a:xfrm>
              <a:off x="5394934" y="4075923"/>
              <a:ext cx="0" cy="99900"/>
            </a:xfrm>
            <a:prstGeom prst="straightConnector1">
              <a:avLst/>
            </a:prstGeom>
            <a:noFill/>
            <a:ln w="50800" cap="flat" cmpd="sng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324;g3a9dbc8198b_0_91">
              <a:extLst>
                <a:ext uri="{FF2B5EF4-FFF2-40B4-BE49-F238E27FC236}">
                  <a16:creationId xmlns:a16="http://schemas.microsoft.com/office/drawing/2014/main" id="{CE01B44D-EED9-8797-C002-DA9FB3F17893}"/>
                </a:ext>
              </a:extLst>
            </p:cNvPr>
            <p:cNvCxnSpPr>
              <a:cxnSpLocks/>
            </p:cNvCxnSpPr>
            <p:nvPr/>
          </p:nvCxnSpPr>
          <p:spPr>
            <a:xfrm>
              <a:off x="5652373" y="4075923"/>
              <a:ext cx="0" cy="99900"/>
            </a:xfrm>
            <a:prstGeom prst="straightConnector1">
              <a:avLst/>
            </a:prstGeom>
            <a:noFill/>
            <a:ln w="50800" cap="flat" cmpd="sng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325;g3a9dbc8198b_0_91">
              <a:extLst>
                <a:ext uri="{FF2B5EF4-FFF2-40B4-BE49-F238E27FC236}">
                  <a16:creationId xmlns:a16="http://schemas.microsoft.com/office/drawing/2014/main" id="{C930A0C2-6FBC-DF83-3510-60B0CC3F468E}"/>
                </a:ext>
              </a:extLst>
            </p:cNvPr>
            <p:cNvCxnSpPr>
              <a:cxnSpLocks/>
            </p:cNvCxnSpPr>
            <p:nvPr/>
          </p:nvCxnSpPr>
          <p:spPr>
            <a:xfrm>
              <a:off x="5922839" y="4078108"/>
              <a:ext cx="0" cy="99900"/>
            </a:xfrm>
            <a:prstGeom prst="straightConnector1">
              <a:avLst/>
            </a:prstGeom>
            <a:noFill/>
            <a:ln w="50800" cap="flat" cmpd="sng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326;g3a9dbc8198b_0_91">
              <a:extLst>
                <a:ext uri="{FF2B5EF4-FFF2-40B4-BE49-F238E27FC236}">
                  <a16:creationId xmlns:a16="http://schemas.microsoft.com/office/drawing/2014/main" id="{52441557-F509-3F88-D263-A206C24AECE5}"/>
                </a:ext>
              </a:extLst>
            </p:cNvPr>
            <p:cNvCxnSpPr>
              <a:cxnSpLocks/>
            </p:cNvCxnSpPr>
            <p:nvPr/>
          </p:nvCxnSpPr>
          <p:spPr>
            <a:xfrm>
              <a:off x="6180279" y="4078108"/>
              <a:ext cx="0" cy="99900"/>
            </a:xfrm>
            <a:prstGeom prst="straightConnector1">
              <a:avLst/>
            </a:prstGeom>
            <a:noFill/>
            <a:ln w="50800" cap="flat" cmpd="sng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327;g3a9dbc8198b_0_91">
              <a:extLst>
                <a:ext uri="{FF2B5EF4-FFF2-40B4-BE49-F238E27FC236}">
                  <a16:creationId xmlns:a16="http://schemas.microsoft.com/office/drawing/2014/main" id="{8873E5A5-27C2-33F5-A29C-54C58EF2F8F3}"/>
                </a:ext>
              </a:extLst>
            </p:cNvPr>
            <p:cNvCxnSpPr>
              <a:cxnSpLocks/>
            </p:cNvCxnSpPr>
            <p:nvPr/>
          </p:nvCxnSpPr>
          <p:spPr>
            <a:xfrm>
              <a:off x="6458200" y="4082398"/>
              <a:ext cx="0" cy="190200"/>
            </a:xfrm>
            <a:prstGeom prst="straightConnector1">
              <a:avLst/>
            </a:prstGeom>
            <a:noFill/>
            <a:ln w="50800" cap="flat" cmpd="sng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328;g3a9dbc8198b_0_91">
              <a:extLst>
                <a:ext uri="{FF2B5EF4-FFF2-40B4-BE49-F238E27FC236}">
                  <a16:creationId xmlns:a16="http://schemas.microsoft.com/office/drawing/2014/main" id="{EE26428B-13C8-7078-C2E4-30F9E3AA85F7}"/>
                </a:ext>
              </a:extLst>
            </p:cNvPr>
            <p:cNvCxnSpPr>
              <a:cxnSpLocks/>
            </p:cNvCxnSpPr>
            <p:nvPr/>
          </p:nvCxnSpPr>
          <p:spPr>
            <a:xfrm>
              <a:off x="6715637" y="4077015"/>
              <a:ext cx="0" cy="99900"/>
            </a:xfrm>
            <a:prstGeom prst="straightConnector1">
              <a:avLst/>
            </a:prstGeom>
            <a:noFill/>
            <a:ln w="50800" cap="flat" cmpd="sng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329;g3a9dbc8198b_0_91">
              <a:extLst>
                <a:ext uri="{FF2B5EF4-FFF2-40B4-BE49-F238E27FC236}">
                  <a16:creationId xmlns:a16="http://schemas.microsoft.com/office/drawing/2014/main" id="{E78C4F42-1925-5166-0DAC-462C5060F604}"/>
                </a:ext>
              </a:extLst>
            </p:cNvPr>
            <p:cNvCxnSpPr>
              <a:cxnSpLocks/>
            </p:cNvCxnSpPr>
            <p:nvPr/>
          </p:nvCxnSpPr>
          <p:spPr>
            <a:xfrm>
              <a:off x="6986104" y="4079200"/>
              <a:ext cx="0" cy="99900"/>
            </a:xfrm>
            <a:prstGeom prst="straightConnector1">
              <a:avLst/>
            </a:prstGeom>
            <a:noFill/>
            <a:ln w="50800" cap="flat" cmpd="sng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30;g3a9dbc8198b_0_91">
              <a:extLst>
                <a:ext uri="{FF2B5EF4-FFF2-40B4-BE49-F238E27FC236}">
                  <a16:creationId xmlns:a16="http://schemas.microsoft.com/office/drawing/2014/main" id="{33003F9B-8276-D8AB-9FC1-7D38ECBC5D41}"/>
                </a:ext>
              </a:extLst>
            </p:cNvPr>
            <p:cNvCxnSpPr>
              <a:cxnSpLocks/>
            </p:cNvCxnSpPr>
            <p:nvPr/>
          </p:nvCxnSpPr>
          <p:spPr>
            <a:xfrm>
              <a:off x="7243543" y="4079200"/>
              <a:ext cx="0" cy="99900"/>
            </a:xfrm>
            <a:prstGeom prst="straightConnector1">
              <a:avLst/>
            </a:prstGeom>
            <a:noFill/>
            <a:ln w="50800" cap="flat" cmpd="sng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31;g3a9dbc8198b_0_91">
              <a:extLst>
                <a:ext uri="{FF2B5EF4-FFF2-40B4-BE49-F238E27FC236}">
                  <a16:creationId xmlns:a16="http://schemas.microsoft.com/office/drawing/2014/main" id="{78FA0EDE-715D-7D3F-22C6-B51EEDFE2947}"/>
                </a:ext>
              </a:extLst>
            </p:cNvPr>
            <p:cNvCxnSpPr>
              <a:cxnSpLocks/>
            </p:cNvCxnSpPr>
            <p:nvPr/>
          </p:nvCxnSpPr>
          <p:spPr>
            <a:xfrm>
              <a:off x="7535781" y="4077565"/>
              <a:ext cx="0" cy="99900"/>
            </a:xfrm>
            <a:prstGeom prst="straightConnector1">
              <a:avLst/>
            </a:prstGeom>
            <a:noFill/>
            <a:ln w="50800" cap="flat" cmpd="sng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32;g3a9dbc8198b_0_91">
              <a:extLst>
                <a:ext uri="{FF2B5EF4-FFF2-40B4-BE49-F238E27FC236}">
                  <a16:creationId xmlns:a16="http://schemas.microsoft.com/office/drawing/2014/main" id="{4427869C-A4D5-CED8-004A-1F398BD623A2}"/>
                </a:ext>
              </a:extLst>
            </p:cNvPr>
            <p:cNvCxnSpPr>
              <a:cxnSpLocks/>
            </p:cNvCxnSpPr>
            <p:nvPr/>
          </p:nvCxnSpPr>
          <p:spPr>
            <a:xfrm>
              <a:off x="7793223" y="4082200"/>
              <a:ext cx="0" cy="180000"/>
            </a:xfrm>
            <a:prstGeom prst="straightConnector1">
              <a:avLst/>
            </a:prstGeom>
            <a:noFill/>
            <a:ln w="50800" cap="flat" cmpd="sng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3;g3a9dbc8198b_0_91">
              <a:extLst>
                <a:ext uri="{FF2B5EF4-FFF2-40B4-BE49-F238E27FC236}">
                  <a16:creationId xmlns:a16="http://schemas.microsoft.com/office/drawing/2014/main" id="{610C6808-74A2-8AEB-F04B-880F5FD062C2}"/>
                </a:ext>
              </a:extLst>
            </p:cNvPr>
            <p:cNvCxnSpPr>
              <a:cxnSpLocks/>
            </p:cNvCxnSpPr>
            <p:nvPr/>
          </p:nvCxnSpPr>
          <p:spPr>
            <a:xfrm>
              <a:off x="8063686" y="4079750"/>
              <a:ext cx="0" cy="99900"/>
            </a:xfrm>
            <a:prstGeom prst="straightConnector1">
              <a:avLst/>
            </a:prstGeom>
            <a:noFill/>
            <a:ln w="50800" cap="flat" cmpd="sng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34;g3a9dbc8198b_0_91">
              <a:extLst>
                <a:ext uri="{FF2B5EF4-FFF2-40B4-BE49-F238E27FC236}">
                  <a16:creationId xmlns:a16="http://schemas.microsoft.com/office/drawing/2014/main" id="{63F35542-CD18-1687-4304-3626D6E90252}"/>
                </a:ext>
              </a:extLst>
            </p:cNvPr>
            <p:cNvCxnSpPr>
              <a:cxnSpLocks/>
            </p:cNvCxnSpPr>
            <p:nvPr/>
          </p:nvCxnSpPr>
          <p:spPr>
            <a:xfrm>
              <a:off x="8321126" y="4079750"/>
              <a:ext cx="0" cy="99900"/>
            </a:xfrm>
            <a:prstGeom prst="straightConnector1">
              <a:avLst/>
            </a:prstGeom>
            <a:noFill/>
            <a:ln w="50800" cap="flat" cmpd="sng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35;g3a9dbc8198b_0_91">
              <a:extLst>
                <a:ext uri="{FF2B5EF4-FFF2-40B4-BE49-F238E27FC236}">
                  <a16:creationId xmlns:a16="http://schemas.microsoft.com/office/drawing/2014/main" id="{FDEF0576-C768-E3B8-9ADA-361C4C5B4F24}"/>
                </a:ext>
              </a:extLst>
            </p:cNvPr>
            <p:cNvCxnSpPr>
              <a:cxnSpLocks/>
            </p:cNvCxnSpPr>
            <p:nvPr/>
          </p:nvCxnSpPr>
          <p:spPr>
            <a:xfrm>
              <a:off x="8599045" y="4078658"/>
              <a:ext cx="0" cy="99900"/>
            </a:xfrm>
            <a:prstGeom prst="straightConnector1">
              <a:avLst/>
            </a:prstGeom>
            <a:noFill/>
            <a:ln w="50800" cap="flat" cmpd="sng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36;g3a9dbc8198b_0_91">
              <a:extLst>
                <a:ext uri="{FF2B5EF4-FFF2-40B4-BE49-F238E27FC236}">
                  <a16:creationId xmlns:a16="http://schemas.microsoft.com/office/drawing/2014/main" id="{59720EF3-177D-76BC-00E6-85837DD01F96}"/>
                </a:ext>
              </a:extLst>
            </p:cNvPr>
            <p:cNvCxnSpPr>
              <a:cxnSpLocks/>
            </p:cNvCxnSpPr>
            <p:nvPr/>
          </p:nvCxnSpPr>
          <p:spPr>
            <a:xfrm>
              <a:off x="8856484" y="4078658"/>
              <a:ext cx="0" cy="99900"/>
            </a:xfrm>
            <a:prstGeom prst="straightConnector1">
              <a:avLst/>
            </a:prstGeom>
            <a:noFill/>
            <a:ln w="50800" cap="flat" cmpd="sng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37;g3a9dbc8198b_0_91">
              <a:extLst>
                <a:ext uri="{FF2B5EF4-FFF2-40B4-BE49-F238E27FC236}">
                  <a16:creationId xmlns:a16="http://schemas.microsoft.com/office/drawing/2014/main" id="{7F05A90B-4211-E7DF-16D4-646C21C86640}"/>
                </a:ext>
              </a:extLst>
            </p:cNvPr>
            <p:cNvCxnSpPr>
              <a:cxnSpLocks/>
            </p:cNvCxnSpPr>
            <p:nvPr/>
          </p:nvCxnSpPr>
          <p:spPr>
            <a:xfrm>
              <a:off x="9130533" y="4071006"/>
              <a:ext cx="0" cy="190200"/>
            </a:xfrm>
            <a:prstGeom prst="straightConnector1">
              <a:avLst/>
            </a:prstGeom>
            <a:noFill/>
            <a:ln w="50800" cap="flat" cmpd="sng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342;g3a9dbc8198b_0_91">
              <a:extLst>
                <a:ext uri="{FF2B5EF4-FFF2-40B4-BE49-F238E27FC236}">
                  <a16:creationId xmlns:a16="http://schemas.microsoft.com/office/drawing/2014/main" id="{F3F302B8-3F1A-9345-B790-5E614541700F}"/>
                </a:ext>
              </a:extLst>
            </p:cNvPr>
            <p:cNvCxnSpPr>
              <a:cxnSpLocks/>
            </p:cNvCxnSpPr>
            <p:nvPr/>
          </p:nvCxnSpPr>
          <p:spPr>
            <a:xfrm>
              <a:off x="9371383" y="4079750"/>
              <a:ext cx="0" cy="99900"/>
            </a:xfrm>
            <a:prstGeom prst="straightConnector1">
              <a:avLst/>
            </a:prstGeom>
            <a:noFill/>
            <a:ln w="50800" cap="flat" cmpd="sng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343;g3a9dbc8198b_0_91">
              <a:extLst>
                <a:ext uri="{FF2B5EF4-FFF2-40B4-BE49-F238E27FC236}">
                  <a16:creationId xmlns:a16="http://schemas.microsoft.com/office/drawing/2014/main" id="{717B80FE-9A04-1078-9459-39D0833430A6}"/>
                </a:ext>
              </a:extLst>
            </p:cNvPr>
            <p:cNvCxnSpPr>
              <a:cxnSpLocks/>
            </p:cNvCxnSpPr>
            <p:nvPr/>
          </p:nvCxnSpPr>
          <p:spPr>
            <a:xfrm>
              <a:off x="9649302" y="4078658"/>
              <a:ext cx="0" cy="99900"/>
            </a:xfrm>
            <a:prstGeom prst="straightConnector1">
              <a:avLst/>
            </a:prstGeom>
            <a:noFill/>
            <a:ln w="50800" cap="flat" cmpd="sng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344;g3a9dbc8198b_0_91">
              <a:extLst>
                <a:ext uri="{FF2B5EF4-FFF2-40B4-BE49-F238E27FC236}">
                  <a16:creationId xmlns:a16="http://schemas.microsoft.com/office/drawing/2014/main" id="{6DC89FDE-62FF-5F75-1B35-DFEE894F53A9}"/>
                </a:ext>
              </a:extLst>
            </p:cNvPr>
            <p:cNvCxnSpPr>
              <a:cxnSpLocks/>
            </p:cNvCxnSpPr>
            <p:nvPr/>
          </p:nvCxnSpPr>
          <p:spPr>
            <a:xfrm>
              <a:off x="9906741" y="4078658"/>
              <a:ext cx="0" cy="99900"/>
            </a:xfrm>
            <a:prstGeom prst="straightConnector1">
              <a:avLst/>
            </a:prstGeom>
            <a:noFill/>
            <a:ln w="50800" cap="flat" cmpd="sng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345;g3a9dbc8198b_0_91">
              <a:extLst>
                <a:ext uri="{FF2B5EF4-FFF2-40B4-BE49-F238E27FC236}">
                  <a16:creationId xmlns:a16="http://schemas.microsoft.com/office/drawing/2014/main" id="{CC15A2AE-CA03-6842-DF0B-0A6D7D018994}"/>
                </a:ext>
              </a:extLst>
            </p:cNvPr>
            <p:cNvCxnSpPr>
              <a:cxnSpLocks/>
            </p:cNvCxnSpPr>
            <p:nvPr/>
          </p:nvCxnSpPr>
          <p:spPr>
            <a:xfrm>
              <a:off x="10481372" y="4078266"/>
              <a:ext cx="0" cy="190200"/>
            </a:xfrm>
            <a:prstGeom prst="straightConnector1">
              <a:avLst/>
            </a:prstGeom>
            <a:noFill/>
            <a:ln w="50800" cap="flat" cmpd="sng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347;g3a9dbc8198b_0_91">
              <a:extLst>
                <a:ext uri="{FF2B5EF4-FFF2-40B4-BE49-F238E27FC236}">
                  <a16:creationId xmlns:a16="http://schemas.microsoft.com/office/drawing/2014/main" id="{048E7E2A-CAD4-6402-874D-74525E4304DA}"/>
                </a:ext>
              </a:extLst>
            </p:cNvPr>
            <p:cNvCxnSpPr>
              <a:cxnSpLocks/>
            </p:cNvCxnSpPr>
            <p:nvPr/>
          </p:nvCxnSpPr>
          <p:spPr>
            <a:xfrm>
              <a:off x="10191179" y="4070999"/>
              <a:ext cx="0" cy="99900"/>
            </a:xfrm>
            <a:prstGeom prst="straightConnector1">
              <a:avLst/>
            </a:prstGeom>
            <a:noFill/>
            <a:ln w="50800" cap="flat" cmpd="sng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348;g3a9dbc8198b_0_91">
            <a:extLst>
              <a:ext uri="{FF2B5EF4-FFF2-40B4-BE49-F238E27FC236}">
                <a16:creationId xmlns:a16="http://schemas.microsoft.com/office/drawing/2014/main" id="{5A1BD886-CBF7-B8FE-CF51-2E924762ECF3}"/>
              </a:ext>
            </a:extLst>
          </p:cNvPr>
          <p:cNvSpPr txBox="1"/>
          <p:nvPr/>
        </p:nvSpPr>
        <p:spPr>
          <a:xfrm>
            <a:off x="7518103" y="4935453"/>
            <a:ext cx="835010" cy="2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025" tIns="112025" rIns="112025" bIns="1120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ea typeface="Lexend"/>
                <a:cs typeface="Lexend"/>
                <a:sym typeface="Lexend"/>
              </a:rPr>
              <a:t>2025</a:t>
            </a:r>
            <a:endParaRPr sz="1200" b="1">
              <a:solidFill>
                <a:schemeClr val="accent6">
                  <a:lumMod val="60000"/>
                  <a:lumOff val="40000"/>
                </a:schemeClr>
              </a:solidFill>
              <a:latin typeface="+mn-lt"/>
              <a:ea typeface="Lexend"/>
              <a:cs typeface="Lexend"/>
              <a:sym typeface="Lexend"/>
            </a:endParaRPr>
          </a:p>
        </p:txBody>
      </p:sp>
      <p:sp>
        <p:nvSpPr>
          <p:cNvPr id="49" name="Google Shape;349;g3a9dbc8198b_0_91">
            <a:extLst>
              <a:ext uri="{FF2B5EF4-FFF2-40B4-BE49-F238E27FC236}">
                <a16:creationId xmlns:a16="http://schemas.microsoft.com/office/drawing/2014/main" id="{C6EECFB9-4B0F-C60C-192E-C7125408F71A}"/>
              </a:ext>
            </a:extLst>
          </p:cNvPr>
          <p:cNvSpPr txBox="1"/>
          <p:nvPr/>
        </p:nvSpPr>
        <p:spPr>
          <a:xfrm>
            <a:off x="4863327" y="4935453"/>
            <a:ext cx="835010" cy="2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025" tIns="112025" rIns="112025" bIns="1120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ea typeface="Lexend"/>
                <a:cs typeface="Lexend"/>
                <a:sym typeface="Lexend"/>
              </a:rPr>
              <a:t>2015</a:t>
            </a:r>
            <a:endParaRPr sz="1200" b="1">
              <a:solidFill>
                <a:schemeClr val="accent6">
                  <a:lumMod val="60000"/>
                  <a:lumOff val="40000"/>
                </a:schemeClr>
              </a:solidFill>
              <a:latin typeface="+mn-lt"/>
              <a:ea typeface="Lexend"/>
              <a:cs typeface="Lexend"/>
              <a:sym typeface="Lexend"/>
            </a:endParaRPr>
          </a:p>
        </p:txBody>
      </p:sp>
      <p:sp>
        <p:nvSpPr>
          <p:cNvPr id="50" name="Google Shape;350;g3a9dbc8198b_0_91">
            <a:extLst>
              <a:ext uri="{FF2B5EF4-FFF2-40B4-BE49-F238E27FC236}">
                <a16:creationId xmlns:a16="http://schemas.microsoft.com/office/drawing/2014/main" id="{CCC4CCA2-DB00-2FFE-2CD5-4C39C74EE5AF}"/>
              </a:ext>
            </a:extLst>
          </p:cNvPr>
          <p:cNvSpPr txBox="1"/>
          <p:nvPr/>
        </p:nvSpPr>
        <p:spPr>
          <a:xfrm>
            <a:off x="2203787" y="4935453"/>
            <a:ext cx="835010" cy="2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025" tIns="112025" rIns="112025" bIns="1120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ea typeface="Lexend"/>
                <a:cs typeface="Lexend"/>
                <a:sym typeface="Lexend"/>
              </a:rPr>
              <a:t>2005</a:t>
            </a:r>
            <a:endParaRPr sz="1200" b="1" dirty="0">
              <a:solidFill>
                <a:schemeClr val="accent6">
                  <a:lumMod val="60000"/>
                  <a:lumOff val="40000"/>
                </a:schemeClr>
              </a:solidFill>
              <a:latin typeface="+mn-lt"/>
              <a:ea typeface="Lexend"/>
              <a:cs typeface="Lexend"/>
              <a:sym typeface="Lexend"/>
            </a:endParaRPr>
          </a:p>
        </p:txBody>
      </p:sp>
      <p:sp>
        <p:nvSpPr>
          <p:cNvPr id="51" name="Google Shape;351;g3a9dbc8198b_0_91">
            <a:extLst>
              <a:ext uri="{FF2B5EF4-FFF2-40B4-BE49-F238E27FC236}">
                <a16:creationId xmlns:a16="http://schemas.microsoft.com/office/drawing/2014/main" id="{70C73671-25DA-88C1-DD1B-EBC7535F6FA7}"/>
              </a:ext>
            </a:extLst>
          </p:cNvPr>
          <p:cNvSpPr txBox="1"/>
          <p:nvPr/>
        </p:nvSpPr>
        <p:spPr>
          <a:xfrm>
            <a:off x="5149612" y="2913934"/>
            <a:ext cx="13038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025" tIns="112025" rIns="112025" bIns="1120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7030A0"/>
                </a:solidFill>
                <a:latin typeface="+mn-lt"/>
                <a:ea typeface="Lexend"/>
                <a:cs typeface="Lexend"/>
                <a:sym typeface="Lexend"/>
              </a:rPr>
              <a:t>2010 PUMAs</a:t>
            </a:r>
            <a:endParaRPr sz="1600" b="1" dirty="0">
              <a:solidFill>
                <a:srgbClr val="7030A0"/>
              </a:solidFill>
              <a:latin typeface="+mn-lt"/>
              <a:ea typeface="Lexend"/>
              <a:cs typeface="Lexend"/>
              <a:sym typeface="Lexend"/>
            </a:endParaRPr>
          </a:p>
        </p:txBody>
      </p:sp>
      <p:sp>
        <p:nvSpPr>
          <p:cNvPr id="52" name="Google Shape;352;g3a9dbc8198b_0_91">
            <a:extLst>
              <a:ext uri="{FF2B5EF4-FFF2-40B4-BE49-F238E27FC236}">
                <a16:creationId xmlns:a16="http://schemas.microsoft.com/office/drawing/2014/main" id="{F39426A3-D1DC-DBCA-5EC1-91025A09AEFF}"/>
              </a:ext>
            </a:extLst>
          </p:cNvPr>
          <p:cNvSpPr txBox="1"/>
          <p:nvPr/>
        </p:nvSpPr>
        <p:spPr>
          <a:xfrm>
            <a:off x="2884551" y="2913934"/>
            <a:ext cx="1303800" cy="761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025" tIns="112025" rIns="112025" bIns="1120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B050"/>
                </a:solidFill>
                <a:latin typeface="+mn-lt"/>
                <a:ea typeface="Lexend"/>
                <a:cs typeface="Lexend"/>
                <a:sym typeface="Lexend"/>
              </a:rPr>
              <a:t>2000 PUMAs</a:t>
            </a:r>
            <a:endParaRPr sz="1600" b="1" dirty="0">
              <a:solidFill>
                <a:srgbClr val="00B050"/>
              </a:solidFill>
              <a:latin typeface="+mn-lt"/>
              <a:ea typeface="Lexend"/>
              <a:cs typeface="Lexend"/>
              <a:sym typeface="Lexend"/>
            </a:endParaRPr>
          </a:p>
        </p:txBody>
      </p:sp>
      <p:cxnSp>
        <p:nvCxnSpPr>
          <p:cNvPr id="53" name="Google Shape;353;g3a9dbc8198b_0_91">
            <a:extLst>
              <a:ext uri="{FF2B5EF4-FFF2-40B4-BE49-F238E27FC236}">
                <a16:creationId xmlns:a16="http://schemas.microsoft.com/office/drawing/2014/main" id="{9F592BA5-5C6D-5D76-E64D-C0159297E398}"/>
              </a:ext>
            </a:extLst>
          </p:cNvPr>
          <p:cNvCxnSpPr/>
          <p:nvPr/>
        </p:nvCxnSpPr>
        <p:spPr>
          <a:xfrm rot="-5400000">
            <a:off x="4447010" y="3586844"/>
            <a:ext cx="1157100" cy="11196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" name="Google Shape;354;g3a9dbc8198b_0_91">
            <a:extLst>
              <a:ext uri="{FF2B5EF4-FFF2-40B4-BE49-F238E27FC236}">
                <a16:creationId xmlns:a16="http://schemas.microsoft.com/office/drawing/2014/main" id="{E5006BB5-11B5-E8FC-FB6E-0D53106CBD5E}"/>
              </a:ext>
            </a:extLst>
          </p:cNvPr>
          <p:cNvCxnSpPr/>
          <p:nvPr/>
        </p:nvCxnSpPr>
        <p:spPr>
          <a:xfrm rot="5400000" flipH="1">
            <a:off x="5991376" y="3571680"/>
            <a:ext cx="1157100" cy="11196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" name="Google Shape;355;g3a9dbc8198b_0_91">
            <a:extLst>
              <a:ext uri="{FF2B5EF4-FFF2-40B4-BE49-F238E27FC236}">
                <a16:creationId xmlns:a16="http://schemas.microsoft.com/office/drawing/2014/main" id="{9F3F0547-98E4-5492-13EE-71A5433D27C1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417204" y="3767452"/>
            <a:ext cx="1131603" cy="771322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" name="Google Shape;356;g3a9dbc8198b_0_91">
            <a:extLst>
              <a:ext uri="{FF2B5EF4-FFF2-40B4-BE49-F238E27FC236}">
                <a16:creationId xmlns:a16="http://schemas.microsoft.com/office/drawing/2014/main" id="{7D55EC91-0BEC-97C3-E0C8-42B6C8DC4FE1}"/>
              </a:ext>
            </a:extLst>
          </p:cNvPr>
          <p:cNvCxnSpPr>
            <a:cxnSpLocks/>
          </p:cNvCxnSpPr>
          <p:nvPr/>
        </p:nvCxnSpPr>
        <p:spPr>
          <a:xfrm rot="16200000" flipV="1">
            <a:off x="3519592" y="3747626"/>
            <a:ext cx="1110283" cy="789653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" name="Google Shape;357;g3a9dbc8198b_0_91">
            <a:extLst>
              <a:ext uri="{FF2B5EF4-FFF2-40B4-BE49-F238E27FC236}">
                <a16:creationId xmlns:a16="http://schemas.microsoft.com/office/drawing/2014/main" id="{B7F5ADAB-3F3D-1E4B-9E18-B0AFA0130393}"/>
              </a:ext>
            </a:extLst>
          </p:cNvPr>
          <p:cNvSpPr txBox="1"/>
          <p:nvPr/>
        </p:nvSpPr>
        <p:spPr>
          <a:xfrm>
            <a:off x="7835957" y="2913934"/>
            <a:ext cx="1303800" cy="925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025" tIns="112025" rIns="112025" bIns="1120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C49500"/>
                </a:solidFill>
                <a:latin typeface="+mn-lt"/>
                <a:ea typeface="Lexend"/>
                <a:cs typeface="Lexend"/>
                <a:sym typeface="Lexend"/>
              </a:rPr>
              <a:t>2020 PUMAs</a:t>
            </a:r>
            <a:endParaRPr sz="1600" b="1" dirty="0">
              <a:solidFill>
                <a:srgbClr val="C49500"/>
              </a:solidFill>
              <a:latin typeface="+mn-lt"/>
              <a:ea typeface="Lexend"/>
              <a:cs typeface="Lexend"/>
              <a:sym typeface="Lexend"/>
            </a:endParaRPr>
          </a:p>
        </p:txBody>
      </p:sp>
      <p:cxnSp>
        <p:nvCxnSpPr>
          <p:cNvPr id="58" name="Google Shape;358;g3a9dbc8198b_0_91">
            <a:extLst>
              <a:ext uri="{FF2B5EF4-FFF2-40B4-BE49-F238E27FC236}">
                <a16:creationId xmlns:a16="http://schemas.microsoft.com/office/drawing/2014/main" id="{EFA3EFBD-A438-AEA1-37CA-19223A294AAD}"/>
              </a:ext>
            </a:extLst>
          </p:cNvPr>
          <p:cNvCxnSpPr/>
          <p:nvPr/>
        </p:nvCxnSpPr>
        <p:spPr>
          <a:xfrm rot="-5400000">
            <a:off x="7133355" y="3569046"/>
            <a:ext cx="1157100" cy="11196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rgbClr val="C495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" name="Google Shape;359;g3a9dbc8198b_0_91">
            <a:extLst>
              <a:ext uri="{FF2B5EF4-FFF2-40B4-BE49-F238E27FC236}">
                <a16:creationId xmlns:a16="http://schemas.microsoft.com/office/drawing/2014/main" id="{6F668954-CA16-C88C-BAB5-32B41BA3014D}"/>
              </a:ext>
            </a:extLst>
          </p:cNvPr>
          <p:cNvCxnSpPr/>
          <p:nvPr/>
        </p:nvCxnSpPr>
        <p:spPr>
          <a:xfrm rot="5400000" flipH="1">
            <a:off x="8677721" y="3553882"/>
            <a:ext cx="1157100" cy="11196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rgbClr val="C495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" name="Google Shape;362;g3a9dbc8198b_0_91">
            <a:extLst>
              <a:ext uri="{FF2B5EF4-FFF2-40B4-BE49-F238E27FC236}">
                <a16:creationId xmlns:a16="http://schemas.microsoft.com/office/drawing/2014/main" id="{295A7AA9-45E4-41F4-E6F7-DD50D3B10677}"/>
              </a:ext>
            </a:extLst>
          </p:cNvPr>
          <p:cNvSpPr txBox="1"/>
          <p:nvPr/>
        </p:nvSpPr>
        <p:spPr>
          <a:xfrm>
            <a:off x="1198460" y="5380298"/>
            <a:ext cx="1316236" cy="5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025" tIns="112025" rIns="112025" bIns="1120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ea typeface="Lexend"/>
                <a:cs typeface="Lexend"/>
                <a:sym typeface="Lexend"/>
              </a:rPr>
              <a:t>Year</a:t>
            </a:r>
            <a:endParaRPr sz="1600" b="1" i="1" dirty="0">
              <a:solidFill>
                <a:schemeClr val="accent6">
                  <a:lumMod val="60000"/>
                  <a:lumOff val="40000"/>
                </a:schemeClr>
              </a:solidFill>
              <a:latin typeface="+mn-lt"/>
              <a:ea typeface="Lexend"/>
              <a:cs typeface="Lexend"/>
              <a:sym typeface="Lexend"/>
            </a:endParaRPr>
          </a:p>
        </p:txBody>
      </p:sp>
      <p:sp>
        <p:nvSpPr>
          <p:cNvPr id="63" name="Google Shape;364;g3a9dbc8198b_0_91">
            <a:extLst>
              <a:ext uri="{FF2B5EF4-FFF2-40B4-BE49-F238E27FC236}">
                <a16:creationId xmlns:a16="http://schemas.microsoft.com/office/drawing/2014/main" id="{A9B3A579-3D14-A7B6-B92B-50254C540542}"/>
              </a:ext>
            </a:extLst>
          </p:cNvPr>
          <p:cNvSpPr txBox="1"/>
          <p:nvPr/>
        </p:nvSpPr>
        <p:spPr>
          <a:xfrm>
            <a:off x="2901554" y="4091264"/>
            <a:ext cx="1303800" cy="559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025" tIns="112025" rIns="112025" bIns="1120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00B050"/>
                </a:solidFill>
                <a:latin typeface="+mn-lt"/>
                <a:ea typeface="Lexend"/>
                <a:cs typeface="Lexend"/>
                <a:sym typeface="Lexend"/>
              </a:rPr>
              <a:t>2005 - 2011 ACS/PRCS</a:t>
            </a:r>
            <a:endParaRPr sz="1200" b="1" dirty="0">
              <a:solidFill>
                <a:srgbClr val="00B050"/>
              </a:solidFill>
              <a:latin typeface="+mn-lt"/>
              <a:ea typeface="Lexend"/>
              <a:cs typeface="Lexend"/>
              <a:sym typeface="Lexend"/>
            </a:endParaRPr>
          </a:p>
        </p:txBody>
      </p:sp>
      <p:cxnSp>
        <p:nvCxnSpPr>
          <p:cNvPr id="64" name="Google Shape;365;g3a9dbc8198b_0_91">
            <a:extLst>
              <a:ext uri="{FF2B5EF4-FFF2-40B4-BE49-F238E27FC236}">
                <a16:creationId xmlns:a16="http://schemas.microsoft.com/office/drawing/2014/main" id="{FD8BD622-6710-B1A2-CB2D-7FF304D1C5AE}"/>
              </a:ext>
            </a:extLst>
          </p:cNvPr>
          <p:cNvCxnSpPr/>
          <p:nvPr/>
        </p:nvCxnSpPr>
        <p:spPr>
          <a:xfrm rot="10800000" flipH="1">
            <a:off x="1286728" y="3591919"/>
            <a:ext cx="2070300" cy="1110300"/>
          </a:xfrm>
          <a:prstGeom prst="curvedConnector3">
            <a:avLst>
              <a:gd name="adj1" fmla="val 2822"/>
            </a:avLst>
          </a:prstGeom>
          <a:noFill/>
          <a:ln w="19050" cap="flat" cmpd="sng">
            <a:solidFill>
              <a:schemeClr val="accent3"/>
            </a:solidFill>
            <a:prstDash val="dash"/>
            <a:round/>
            <a:headEnd type="stealth" w="med" len="med"/>
            <a:tailEnd type="none" w="lg" len="med"/>
          </a:ln>
        </p:spPr>
      </p:cxnSp>
      <p:sp>
        <p:nvSpPr>
          <p:cNvPr id="65" name="Google Shape;366;g3a9dbc8198b_0_91">
            <a:extLst>
              <a:ext uri="{FF2B5EF4-FFF2-40B4-BE49-F238E27FC236}">
                <a16:creationId xmlns:a16="http://schemas.microsoft.com/office/drawing/2014/main" id="{E702293A-B45D-56CC-C053-1EF3DABF69F4}"/>
              </a:ext>
            </a:extLst>
          </p:cNvPr>
          <p:cNvSpPr txBox="1"/>
          <p:nvPr/>
        </p:nvSpPr>
        <p:spPr>
          <a:xfrm>
            <a:off x="5162048" y="4091264"/>
            <a:ext cx="1303800" cy="6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025" tIns="112025" rIns="112025" bIns="1120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7030A0"/>
                </a:solidFill>
                <a:latin typeface="+mn-lt"/>
                <a:ea typeface="Lexend"/>
                <a:cs typeface="Lexend"/>
                <a:sym typeface="Lexend"/>
              </a:rPr>
              <a:t>2012 - 2021 ACS/PRCS</a:t>
            </a:r>
            <a:endParaRPr sz="1200" b="1" dirty="0">
              <a:solidFill>
                <a:srgbClr val="7030A0"/>
              </a:solidFill>
              <a:latin typeface="+mn-lt"/>
              <a:ea typeface="Lexend"/>
              <a:cs typeface="Lexend"/>
              <a:sym typeface="Lexend"/>
            </a:endParaRPr>
          </a:p>
        </p:txBody>
      </p:sp>
      <p:sp>
        <p:nvSpPr>
          <p:cNvPr id="66" name="Google Shape;367;g3a9dbc8198b_0_91">
            <a:extLst>
              <a:ext uri="{FF2B5EF4-FFF2-40B4-BE49-F238E27FC236}">
                <a16:creationId xmlns:a16="http://schemas.microsoft.com/office/drawing/2014/main" id="{1F0B102A-C664-1897-3160-E73292C86F6C}"/>
              </a:ext>
            </a:extLst>
          </p:cNvPr>
          <p:cNvSpPr txBox="1"/>
          <p:nvPr/>
        </p:nvSpPr>
        <p:spPr>
          <a:xfrm>
            <a:off x="7878184" y="4056831"/>
            <a:ext cx="1303800" cy="6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025" tIns="112025" rIns="112025" bIns="1120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C49500"/>
                </a:solidFill>
                <a:latin typeface="+mn-lt"/>
                <a:ea typeface="Lexend"/>
                <a:cs typeface="Lexend"/>
                <a:sym typeface="Lexend"/>
              </a:rPr>
              <a:t>2022 - 2031 ACS/PRCS</a:t>
            </a:r>
            <a:endParaRPr sz="1200" b="1">
              <a:solidFill>
                <a:srgbClr val="C49500"/>
              </a:solidFill>
              <a:latin typeface="+mn-lt"/>
              <a:ea typeface="Lexend"/>
              <a:cs typeface="Lexend"/>
              <a:sym typeface="Lexend"/>
            </a:endParaRP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1A5462C1-348E-6170-1014-202659697CB7}"/>
              </a:ext>
            </a:extLst>
          </p:cNvPr>
          <p:cNvCxnSpPr/>
          <p:nvPr/>
        </p:nvCxnSpPr>
        <p:spPr>
          <a:xfrm>
            <a:off x="2177678" y="5639093"/>
            <a:ext cx="1050257" cy="0"/>
          </a:xfrm>
          <a:prstGeom prst="straightConnector1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4" name="Content Placeholder 4">
            <a:extLst>
              <a:ext uri="{FF2B5EF4-FFF2-40B4-BE49-F238E27FC236}">
                <a16:creationId xmlns:a16="http://schemas.microsoft.com/office/drawing/2014/main" id="{4356E415-BF49-9468-C329-17CDDEE86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858" y="1137566"/>
            <a:ext cx="10972800" cy="1942125"/>
          </a:xfrm>
        </p:spPr>
        <p:txBody>
          <a:bodyPr/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rgbClr val="011C2B"/>
              </a:buClr>
              <a:buSzPts val="2080"/>
              <a:buNone/>
            </a:pPr>
            <a:r>
              <a:rPr lang="en-US" sz="3200" dirty="0">
                <a:solidFill>
                  <a:srgbClr val="00263A"/>
                </a:solidFill>
                <a:ea typeface="Calibri"/>
                <a:cs typeface="Calibri"/>
                <a:sym typeface="Calibri"/>
              </a:rPr>
              <a:t>Census Bureau produces new PUMA definitions every 10 years, based on the decennial census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2A1AD5D2-A71A-C6B3-2648-D8F9157C32E0}"/>
              </a:ext>
            </a:extLst>
          </p:cNvPr>
          <p:cNvSpPr/>
          <p:nvPr/>
        </p:nvSpPr>
        <p:spPr>
          <a:xfrm>
            <a:off x="3928942" y="4722344"/>
            <a:ext cx="1361982" cy="206121"/>
          </a:xfrm>
          <a:prstGeom prst="rect">
            <a:avLst/>
          </a:prstGeom>
          <a:solidFill>
            <a:srgbClr val="C00000"/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1C57B229-0AD0-23EC-1976-0A1DE1F4B35B}"/>
              </a:ext>
            </a:extLst>
          </p:cNvPr>
          <p:cNvSpPr txBox="1"/>
          <p:nvPr/>
        </p:nvSpPr>
        <p:spPr>
          <a:xfrm>
            <a:off x="4349419" y="5390124"/>
            <a:ext cx="26978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C00000"/>
              </a:buClr>
            </a:pPr>
            <a:r>
              <a:rPr lang="en-US" b="1" dirty="0">
                <a:solidFill>
                  <a:srgbClr val="C00000"/>
                </a:solidFill>
                <a:latin typeface="+mn-lt"/>
              </a:rPr>
              <a:t>2010-2015 ACS 5-yr sample</a:t>
            </a:r>
          </a:p>
          <a:p>
            <a:pPr marL="285750" indent="-285750" algn="l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C00000"/>
                </a:solidFill>
                <a:latin typeface="+mn-lt"/>
              </a:rPr>
              <a:t>2010-2011 – 2000 PUMAs</a:t>
            </a:r>
          </a:p>
          <a:p>
            <a:pPr marL="285750" indent="-285750" algn="l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C00000"/>
                </a:solidFill>
                <a:latin typeface="+mn-lt"/>
              </a:rPr>
              <a:t>2012-2015 – 2010 PUMAs</a:t>
            </a:r>
          </a:p>
        </p:txBody>
      </p: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75FC1390-C4B1-2B55-68A2-3266AF15BE4D}"/>
              </a:ext>
            </a:extLst>
          </p:cNvPr>
          <p:cNvCxnSpPr>
            <a:cxnSpLocks/>
          </p:cNvCxnSpPr>
          <p:nvPr/>
        </p:nvCxnSpPr>
        <p:spPr>
          <a:xfrm flipH="1" flipV="1">
            <a:off x="4609934" y="5032435"/>
            <a:ext cx="127813" cy="347863"/>
          </a:xfrm>
          <a:prstGeom prst="straightConnector1">
            <a:avLst/>
          </a:prstGeom>
          <a:ln>
            <a:solidFill>
              <a:srgbClr val="C00000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538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7" grpId="0"/>
      <p:bldP spid="63" grpId="0"/>
      <p:bldP spid="65" grpId="0"/>
      <p:bldP spid="66" grpId="0"/>
      <p:bldP spid="105" grpId="0" animBg="1"/>
      <p:bldP spid="10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ac5e202541_0_112"/>
          <p:cNvSpPr txBox="1">
            <a:spLocks noGrp="1"/>
          </p:cNvSpPr>
          <p:nvPr>
            <p:ph type="title"/>
          </p:nvPr>
        </p:nvSpPr>
        <p:spPr>
          <a:xfrm>
            <a:off x="748479" y="4201627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Calibri"/>
              <a:buNone/>
            </a:pPr>
            <a:r>
              <a:rPr lang="en-US" sz="5300" b="1" dirty="0">
                <a:solidFill>
                  <a:srgbClr val="000000"/>
                </a:solidFill>
              </a:rPr>
              <a:t>SUPPLEMENTAL Geographic VARIABLES</a:t>
            </a:r>
            <a:endParaRPr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FA9F48B-1DEB-BFAD-6312-42A0FEB6A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108" y="1068388"/>
            <a:ext cx="4493267" cy="5644252"/>
          </a:xfrm>
          <a:prstGeom prst="rect">
            <a:avLst/>
          </a:prstGeom>
        </p:spPr>
      </p:pic>
      <p:sp>
        <p:nvSpPr>
          <p:cNvPr id="379" name="Google Shape;379;g3ac5e202541_0_128"/>
          <p:cNvSpPr txBox="1"/>
          <p:nvPr/>
        </p:nvSpPr>
        <p:spPr>
          <a:xfrm>
            <a:off x="5404206" y="3618132"/>
            <a:ext cx="6537611" cy="544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263A"/>
                </a:solidFill>
                <a:latin typeface="Calibri"/>
                <a:ea typeface="Calibri"/>
                <a:cs typeface="Calibri"/>
                <a:sym typeface="Calibri"/>
              </a:rPr>
              <a:t>Identify only counties that match PUMA(s)</a:t>
            </a:r>
            <a:endParaRPr sz="2000" dirty="0">
              <a:solidFill>
                <a:srgbClr val="00263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80" name="Google Shape;380;g3ac5e202541_0_128"/>
          <p:cNvGraphicFramePr/>
          <p:nvPr/>
        </p:nvGraphicFramePr>
        <p:xfrm>
          <a:off x="5404206" y="4189275"/>
          <a:ext cx="6537611" cy="2394087"/>
        </p:xfrm>
        <a:graphic>
          <a:graphicData uri="http://schemas.openxmlformats.org/drawingml/2006/table">
            <a:tbl>
              <a:tblPr firstRow="1" bandRow="1">
                <a:noFill/>
                <a:tableStyleId>{60699794-D8A7-4146-8337-30A7DA8C95E0}</a:tableStyleId>
              </a:tblPr>
              <a:tblGrid>
                <a:gridCol w="13273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7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89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64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9478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dirty="0"/>
                        <a:t>PUMA Vintage</a:t>
                      </a:r>
                      <a:endParaRPr sz="2100" b="1" i="0" u="none" strike="noStrike" cap="none" dirty="0"/>
                    </a:p>
                  </a:txBody>
                  <a:tcPr marL="92700" marR="92700" marT="45725" marB="45725" anchor="b">
                    <a:solidFill>
                      <a:srgbClr val="00263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1" i="0" u="none" strike="noStrike" cap="none"/>
                        <a:t>Samples</a:t>
                      </a:r>
                      <a:endParaRPr sz="2100" b="1" i="0" u="none" strike="noStrike" cap="none"/>
                    </a:p>
                  </a:txBody>
                  <a:tcPr marL="92700" marR="92700" marT="45725" marB="45725" anchor="b">
                    <a:solidFill>
                      <a:srgbClr val="00263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/>
                        <a:t>Counties identified</a:t>
                      </a:r>
                      <a:endParaRPr sz="2100" u="none" strike="noStrike" cap="none"/>
                    </a:p>
                  </a:txBody>
                  <a:tcPr marL="92700" marR="92700" marT="45725" marB="45725" anchor="b">
                    <a:solidFill>
                      <a:srgbClr val="00263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/>
                        <a:t>Percent of US population</a:t>
                      </a:r>
                      <a:endParaRPr sz="2100" u="none" strike="noStrike" cap="none"/>
                    </a:p>
                  </a:txBody>
                  <a:tcPr marL="92700" marR="92700" marT="45725" marB="45725" anchor="b">
                    <a:solidFill>
                      <a:srgbClr val="0026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35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dirty="0">
                          <a:solidFill>
                            <a:srgbClr val="00263A"/>
                          </a:solidFill>
                        </a:rPr>
                        <a:t>2000</a:t>
                      </a:r>
                      <a:endParaRPr sz="2100" u="none" strike="noStrike" cap="none" dirty="0">
                        <a:solidFill>
                          <a:srgbClr val="00263A"/>
                        </a:solidFill>
                      </a:endParaRPr>
                    </a:p>
                  </a:txBody>
                  <a:tcPr marL="92700" marR="927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63A"/>
                        </a:buClr>
                        <a:buSzPts val="3200"/>
                        <a:buFont typeface="Calibri"/>
                        <a:buNone/>
                      </a:pPr>
                      <a:r>
                        <a:rPr lang="en-US" sz="2100" u="none" strike="noStrike" cap="none" dirty="0">
                          <a:solidFill>
                            <a:srgbClr val="00263A"/>
                          </a:solidFill>
                        </a:rPr>
                        <a:t>≤ 2011 ACS</a:t>
                      </a:r>
                      <a:endParaRPr sz="300" dirty="0"/>
                    </a:p>
                  </a:txBody>
                  <a:tcPr marL="92700" marR="927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1">
                          <a:solidFill>
                            <a:srgbClr val="009CD6"/>
                          </a:solidFill>
                        </a:rPr>
                        <a:t>376</a:t>
                      </a:r>
                      <a:endParaRPr sz="2100" b="1" u="none" strike="noStrike" cap="none">
                        <a:solidFill>
                          <a:srgbClr val="009CD6"/>
                        </a:solidFill>
                      </a:endParaRPr>
                    </a:p>
                  </a:txBody>
                  <a:tcPr marL="92700" marR="927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1">
                          <a:solidFill>
                            <a:srgbClr val="009CD6"/>
                          </a:solidFill>
                        </a:rPr>
                        <a:t>59%</a:t>
                      </a:r>
                      <a:endParaRPr sz="2100" b="1" u="none" strike="noStrike" cap="none">
                        <a:solidFill>
                          <a:srgbClr val="009CD6"/>
                        </a:solidFill>
                      </a:endParaRPr>
                    </a:p>
                  </a:txBody>
                  <a:tcPr marL="92700" marR="9270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245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>
                          <a:solidFill>
                            <a:srgbClr val="00263A"/>
                          </a:solidFill>
                        </a:rPr>
                        <a:t>2010</a:t>
                      </a:r>
                      <a:endParaRPr sz="2100" u="none" strike="noStrike" cap="none">
                        <a:solidFill>
                          <a:srgbClr val="00263A"/>
                        </a:solidFill>
                      </a:endParaRPr>
                    </a:p>
                  </a:txBody>
                  <a:tcPr marL="92700" marR="927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strike="noStrike" cap="none">
                          <a:solidFill>
                            <a:srgbClr val="00263A"/>
                          </a:solidFill>
                        </a:rPr>
                        <a:t>2012-2021 ACS</a:t>
                      </a:r>
                      <a:endParaRPr sz="2100" u="none" strike="noStrike" cap="none">
                        <a:solidFill>
                          <a:srgbClr val="00263A"/>
                        </a:solidFill>
                      </a:endParaRPr>
                    </a:p>
                  </a:txBody>
                  <a:tcPr marL="92700" marR="927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1" dirty="0">
                          <a:solidFill>
                            <a:srgbClr val="009CD6"/>
                          </a:solidFill>
                        </a:rPr>
                        <a:t>429</a:t>
                      </a:r>
                      <a:endParaRPr sz="2100" b="1" u="none" strike="noStrike" cap="none" dirty="0">
                        <a:solidFill>
                          <a:srgbClr val="009CD6"/>
                        </a:solidFill>
                      </a:endParaRPr>
                    </a:p>
                  </a:txBody>
                  <a:tcPr marL="92700" marR="927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1" dirty="0">
                          <a:solidFill>
                            <a:srgbClr val="009CD6"/>
                          </a:solidFill>
                        </a:rPr>
                        <a:t>64%</a:t>
                      </a:r>
                      <a:endParaRPr sz="2100" b="1" u="none" strike="noStrike" cap="none" dirty="0">
                        <a:solidFill>
                          <a:srgbClr val="009CD6"/>
                        </a:solidFill>
                      </a:endParaRPr>
                    </a:p>
                  </a:txBody>
                  <a:tcPr marL="92700" marR="9270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13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>
                          <a:solidFill>
                            <a:schemeClr val="dk1"/>
                          </a:solidFill>
                        </a:rPr>
                        <a:t>2020</a:t>
                      </a:r>
                      <a:endParaRPr sz="2100">
                        <a:solidFill>
                          <a:schemeClr val="dk1"/>
                        </a:solidFill>
                      </a:endParaRPr>
                    </a:p>
                  </a:txBody>
                  <a:tcPr marL="92700" marR="92700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>
                          <a:solidFill>
                            <a:schemeClr val="dk1"/>
                          </a:solidFill>
                        </a:rPr>
                        <a:t>≥ 2022 ACS</a:t>
                      </a:r>
                      <a:endParaRPr sz="2100" u="none" strike="noStrike" cap="none">
                        <a:solidFill>
                          <a:srgbClr val="00263A"/>
                        </a:solidFill>
                      </a:endParaRPr>
                    </a:p>
                  </a:txBody>
                  <a:tcPr marL="92700" marR="927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1">
                          <a:solidFill>
                            <a:srgbClr val="009CD6"/>
                          </a:solidFill>
                        </a:rPr>
                        <a:t>448</a:t>
                      </a:r>
                      <a:endParaRPr sz="2100" b="1" u="none" strike="noStrike" cap="none">
                        <a:solidFill>
                          <a:srgbClr val="009CD6"/>
                        </a:solidFill>
                      </a:endParaRPr>
                    </a:p>
                  </a:txBody>
                  <a:tcPr marL="92700" marR="927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1" dirty="0">
                          <a:solidFill>
                            <a:srgbClr val="009CD6"/>
                          </a:solidFill>
                        </a:rPr>
                        <a:t>62%</a:t>
                      </a:r>
                      <a:endParaRPr sz="2100" b="1" u="none" strike="noStrike" cap="none" dirty="0">
                        <a:solidFill>
                          <a:srgbClr val="009CD6"/>
                        </a:solidFill>
                      </a:endParaRPr>
                    </a:p>
                  </a:txBody>
                  <a:tcPr marL="92700" marR="9270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81" name="Google Shape;381;g3ac5e202541_0_128"/>
          <p:cNvGraphicFramePr/>
          <p:nvPr/>
        </p:nvGraphicFramePr>
        <p:xfrm>
          <a:off x="6341046" y="1654733"/>
          <a:ext cx="4842374" cy="1759955"/>
        </p:xfrm>
        <a:graphic>
          <a:graphicData uri="http://schemas.openxmlformats.org/drawingml/2006/table">
            <a:tbl>
              <a:tblPr firstRow="1" bandRow="1">
                <a:noFill/>
                <a:tableStyleId>{60699794-D8A7-4146-8337-30A7DA8C95E0}</a:tableStyleId>
              </a:tblPr>
              <a:tblGrid>
                <a:gridCol w="19064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79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79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20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dirty="0"/>
                        <a:t>Variable</a:t>
                      </a:r>
                      <a:endParaRPr sz="2100" b="1" i="0" u="none" strike="noStrike" cap="none" dirty="0"/>
                    </a:p>
                  </a:txBody>
                  <a:tcPr marL="92700" marR="92700" marT="45725" marB="45725" anchor="b">
                    <a:solidFill>
                      <a:srgbClr val="E6913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dirty="0"/>
                        <a:t>Samples</a:t>
                      </a:r>
                      <a:endParaRPr sz="2100" u="none" strike="noStrike" cap="none" dirty="0"/>
                    </a:p>
                  </a:txBody>
                  <a:tcPr marL="92700" marR="92700" marT="45725" marB="45725" anchor="b">
                    <a:solidFill>
                      <a:srgbClr val="E6913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dirty="0"/>
                        <a:t>Code Scheme</a:t>
                      </a:r>
                      <a:endParaRPr sz="2100" dirty="0"/>
                    </a:p>
                  </a:txBody>
                  <a:tcPr marL="92700" marR="92700" marT="45725" marB="45725" anchor="b">
                    <a:solidFill>
                      <a:srgbClr val="E691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0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63A"/>
                        </a:buClr>
                        <a:buSzPts val="3200"/>
                        <a:buFont typeface="Calibri"/>
                        <a:buNone/>
                      </a:pPr>
                      <a:r>
                        <a:rPr lang="en-US" sz="2100">
                          <a:solidFill>
                            <a:srgbClr val="00263A"/>
                          </a:solidFill>
                        </a:rPr>
                        <a:t>COUNTYICP</a:t>
                      </a:r>
                      <a:endParaRPr sz="300"/>
                    </a:p>
                  </a:txBody>
                  <a:tcPr marL="92700" marR="927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1">
                          <a:solidFill>
                            <a:srgbClr val="B45F06"/>
                          </a:solidFill>
                        </a:rPr>
                        <a:t>All Samples</a:t>
                      </a:r>
                      <a:endParaRPr sz="2100" b="1" u="none" strike="noStrike" cap="none">
                        <a:solidFill>
                          <a:srgbClr val="B45F06"/>
                        </a:solidFill>
                      </a:endParaRPr>
                    </a:p>
                  </a:txBody>
                  <a:tcPr marL="92700" marR="927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1">
                          <a:solidFill>
                            <a:srgbClr val="B45F06"/>
                          </a:solidFill>
                        </a:rPr>
                        <a:t>ICPSR</a:t>
                      </a:r>
                      <a:endParaRPr sz="2100" b="1">
                        <a:solidFill>
                          <a:srgbClr val="B45F06"/>
                        </a:solidFill>
                      </a:endParaRPr>
                    </a:p>
                  </a:txBody>
                  <a:tcPr marL="92700" marR="9270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53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dirty="0">
                          <a:solidFill>
                            <a:srgbClr val="00263A"/>
                          </a:solidFill>
                        </a:rPr>
                        <a:t>COUNTYFIP</a:t>
                      </a:r>
                      <a:endParaRPr sz="2100" u="none" strike="noStrike" cap="none" dirty="0">
                        <a:solidFill>
                          <a:srgbClr val="00263A"/>
                        </a:solidFill>
                      </a:endParaRPr>
                    </a:p>
                  </a:txBody>
                  <a:tcPr marL="92700" marR="927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1" dirty="0">
                          <a:solidFill>
                            <a:srgbClr val="B45F06"/>
                          </a:solidFill>
                        </a:rPr>
                        <a:t>≥ 1950</a:t>
                      </a:r>
                      <a:endParaRPr sz="2100" b="1" u="none" strike="noStrike" cap="none" dirty="0">
                        <a:solidFill>
                          <a:srgbClr val="B45F06"/>
                        </a:solidFill>
                      </a:endParaRPr>
                    </a:p>
                  </a:txBody>
                  <a:tcPr marL="92700" marR="927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1" dirty="0">
                          <a:solidFill>
                            <a:srgbClr val="B45F06"/>
                          </a:solidFill>
                        </a:rPr>
                        <a:t>FIPS</a:t>
                      </a:r>
                      <a:endParaRPr sz="2100" b="1" dirty="0">
                        <a:solidFill>
                          <a:srgbClr val="B45F06"/>
                        </a:solidFill>
                      </a:endParaRPr>
                    </a:p>
                  </a:txBody>
                  <a:tcPr marL="92700" marR="9270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576DD77-2936-CF4B-FB16-606016032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Counties</a:t>
            </a:r>
          </a:p>
        </p:txBody>
      </p:sp>
      <p:sp>
        <p:nvSpPr>
          <p:cNvPr id="9" name="Google Shape;379;g3ac5e202541_0_128">
            <a:extLst>
              <a:ext uri="{FF2B5EF4-FFF2-40B4-BE49-F238E27FC236}">
                <a16:creationId xmlns:a16="http://schemas.microsoft.com/office/drawing/2014/main" id="{16E4E766-0A35-81C3-3C58-02F32B19FD7F}"/>
              </a:ext>
            </a:extLst>
          </p:cNvPr>
          <p:cNvSpPr txBox="1"/>
          <p:nvPr/>
        </p:nvSpPr>
        <p:spPr>
          <a:xfrm>
            <a:off x="6341046" y="1173163"/>
            <a:ext cx="3804776" cy="450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263A"/>
                </a:solidFill>
                <a:latin typeface="Calibri"/>
                <a:ea typeface="Calibri"/>
                <a:cs typeface="Calibri"/>
                <a:sym typeface="Calibri"/>
              </a:rPr>
              <a:t>Two Variables</a:t>
            </a:r>
            <a:endParaRPr sz="2000" dirty="0">
              <a:solidFill>
                <a:srgbClr val="00263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EEB987-41B6-DFFE-C130-1ACDE5DBE8A5}"/>
              </a:ext>
            </a:extLst>
          </p:cNvPr>
          <p:cNvSpPr txBox="1"/>
          <p:nvPr/>
        </p:nvSpPr>
        <p:spPr>
          <a:xfrm>
            <a:off x="1411183" y="3143390"/>
            <a:ext cx="9813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>
                <a:solidFill>
                  <a:schemeClr val="tx1"/>
                </a:solidFill>
                <a:effectLst>
                  <a:glow rad="63500">
                    <a:srgbClr val="FFFFFF">
                      <a:alpha val="40000"/>
                    </a:srgbClr>
                  </a:glow>
                </a:effectLst>
                <a:latin typeface="+mn-lt"/>
              </a:rPr>
              <a:t>Minneapolis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F5F2B2-A18A-7BFE-B8D5-5B03B881ECF4}"/>
              </a:ext>
            </a:extLst>
          </p:cNvPr>
          <p:cNvSpPr txBox="1"/>
          <p:nvPr/>
        </p:nvSpPr>
        <p:spPr>
          <a:xfrm>
            <a:off x="2392542" y="3281890"/>
            <a:ext cx="665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>
                <a:solidFill>
                  <a:schemeClr val="tx1"/>
                </a:solidFill>
                <a:effectLst>
                  <a:glow rad="63500">
                    <a:srgbClr val="FFFFFF">
                      <a:alpha val="40000"/>
                    </a:srgbClr>
                  </a:glow>
                </a:effectLst>
                <a:latin typeface="+mn-lt"/>
              </a:rPr>
              <a:t>St. Paul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BEC23D-18A2-CAB8-C53D-D6FA57EF68E8}"/>
              </a:ext>
            </a:extLst>
          </p:cNvPr>
          <p:cNvSpPr txBox="1"/>
          <p:nvPr/>
        </p:nvSpPr>
        <p:spPr>
          <a:xfrm>
            <a:off x="3721548" y="5745517"/>
            <a:ext cx="8242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>
                <a:solidFill>
                  <a:schemeClr val="tx1"/>
                </a:solidFill>
                <a:effectLst>
                  <a:glow rad="63500">
                    <a:srgbClr val="FFFFFF">
                      <a:alpha val="40000"/>
                    </a:srgbClr>
                  </a:glow>
                </a:effectLst>
                <a:latin typeface="+mn-lt"/>
              </a:rPr>
              <a:t>Rochester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" grpId="0"/>
      <p:bldP spid="9" grpId="0"/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249FCAE-F96D-A3B2-A6D2-0F8C01B85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Cities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CB91AF8-AA91-FC53-1BFE-26EAD101CC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50925"/>
            <a:ext cx="10972800" cy="5531908"/>
          </a:xfrm>
        </p:spPr>
        <p:txBody>
          <a:bodyPr/>
          <a:lstStyle/>
          <a:p>
            <a:pPr marL="342900" lvl="0" indent="-342900">
              <a:spcBef>
                <a:spcPts val="0"/>
              </a:spcBef>
              <a:spcAft>
                <a:spcPts val="0"/>
              </a:spcAft>
              <a:buClr>
                <a:srgbClr val="011C2B"/>
              </a:buClr>
              <a:buSzPts val="2080"/>
              <a:buFont typeface="Noto Sans Symbols"/>
              <a:buChar char="■"/>
            </a:pPr>
            <a:r>
              <a:rPr lang="en-US" sz="3200" dirty="0">
                <a:solidFill>
                  <a:srgbClr val="00263A"/>
                </a:solidFill>
                <a:ea typeface="Calibri"/>
                <a:cs typeface="Calibri"/>
                <a:sym typeface="Calibri"/>
              </a:rPr>
              <a:t>A.k.a. census “places”</a:t>
            </a:r>
          </a:p>
          <a:p>
            <a:pPr marL="342900" lvl="0" indent="-342900">
              <a:spcBef>
                <a:spcPts val="1000"/>
              </a:spcBef>
              <a:spcAft>
                <a:spcPts val="0"/>
              </a:spcAft>
              <a:buClr>
                <a:srgbClr val="011C2B"/>
              </a:buClr>
              <a:buSzPts val="2080"/>
              <a:buFont typeface="Noto Sans Symbols"/>
              <a:buChar char="■"/>
            </a:pPr>
            <a:r>
              <a:rPr lang="en-US" sz="3200" dirty="0">
                <a:solidFill>
                  <a:srgbClr val="00263A"/>
                </a:solidFill>
                <a:ea typeface="Calibri"/>
                <a:cs typeface="Calibri"/>
                <a:sym typeface="Calibri"/>
              </a:rPr>
              <a:t>Protocol:</a:t>
            </a:r>
          </a:p>
          <a:p>
            <a:pPr marL="971550" lvl="1" indent="-514350">
              <a:spcBef>
                <a:spcPts val="500"/>
              </a:spcBef>
              <a:spcAft>
                <a:spcPts val="0"/>
              </a:spcAft>
              <a:buClr>
                <a:srgbClr val="009CD6"/>
              </a:buClr>
              <a:buSzPts val="1820"/>
              <a:buFont typeface="+mj-lt"/>
              <a:buAutoNum type="arabicPeriod"/>
            </a:pPr>
            <a:r>
              <a:rPr lang="en-US" sz="2800" dirty="0">
                <a:solidFill>
                  <a:srgbClr val="002639"/>
                </a:solidFill>
                <a:ea typeface="Calibri"/>
                <a:cs typeface="Calibri"/>
                <a:sym typeface="Calibri"/>
              </a:rPr>
              <a:t>Identify best-matching PUMAs (city in which the </a:t>
            </a:r>
            <a:r>
              <a:rPr lang="en-US" sz="2800" i="1" dirty="0">
                <a:solidFill>
                  <a:srgbClr val="002639"/>
                </a:solidFill>
                <a:ea typeface="Calibri"/>
                <a:cs typeface="Calibri"/>
                <a:sym typeface="Calibri"/>
              </a:rPr>
              <a:t>majority</a:t>
            </a:r>
            <a:r>
              <a:rPr lang="en-US" sz="2800" dirty="0">
                <a:solidFill>
                  <a:srgbClr val="002639"/>
                </a:solidFill>
                <a:ea typeface="Calibri"/>
                <a:cs typeface="Calibri"/>
                <a:sym typeface="Calibri"/>
              </a:rPr>
              <a:t> of the PUMA’s population lives) </a:t>
            </a:r>
          </a:p>
          <a:p>
            <a:pPr marL="971550" lvl="1" indent="-514350">
              <a:spcBef>
                <a:spcPts val="500"/>
              </a:spcBef>
              <a:spcAft>
                <a:spcPts val="0"/>
              </a:spcAft>
              <a:buClr>
                <a:srgbClr val="009CD6"/>
              </a:buClr>
              <a:buSzPts val="1820"/>
              <a:buFont typeface="+mj-lt"/>
              <a:buAutoNum type="arabicPeriod"/>
            </a:pPr>
            <a:r>
              <a:rPr lang="en-US" sz="2800" dirty="0">
                <a:solidFill>
                  <a:srgbClr val="002639"/>
                </a:solidFill>
                <a:ea typeface="Calibri"/>
                <a:cs typeface="Calibri"/>
                <a:sym typeface="Calibri"/>
              </a:rPr>
              <a:t>Identify city </a:t>
            </a:r>
            <a:r>
              <a:rPr lang="en-US" sz="2800" i="1" dirty="0">
                <a:solidFill>
                  <a:srgbClr val="002639"/>
                </a:solidFill>
                <a:ea typeface="Calibri"/>
                <a:cs typeface="Calibri"/>
                <a:sym typeface="Calibri"/>
              </a:rPr>
              <a:t>only if</a:t>
            </a:r>
            <a:r>
              <a:rPr lang="en-US" sz="2800" dirty="0">
                <a:solidFill>
                  <a:srgbClr val="002639"/>
                </a:solidFill>
                <a:ea typeface="Calibri"/>
                <a:cs typeface="Calibri"/>
                <a:sym typeface="Calibri"/>
              </a:rPr>
              <a:t> match with best-matching PUMAs is “good”</a:t>
            </a:r>
          </a:p>
          <a:p>
            <a:pPr marL="1143000" lvl="2" indent="-228600">
              <a:spcBef>
                <a:spcPts val="500"/>
              </a:spcBef>
              <a:spcAft>
                <a:spcPts val="0"/>
              </a:spcAft>
              <a:buClr>
                <a:srgbClr val="011C2B"/>
              </a:buClr>
              <a:buSzPts val="1560"/>
              <a:buFont typeface="Noto Sans Symbols"/>
              <a:buChar char="■"/>
            </a:pPr>
            <a:r>
              <a:rPr lang="en-US" sz="2400" dirty="0">
                <a:solidFill>
                  <a:srgbClr val="002639"/>
                </a:solidFill>
                <a:ea typeface="Calibri"/>
                <a:cs typeface="Calibri"/>
                <a:sym typeface="Calibri"/>
              </a:rPr>
              <a:t>Sum of mismatch error &lt; 10% </a:t>
            </a:r>
            <a:endParaRPr lang="en-US" sz="2800" dirty="0">
              <a:solidFill>
                <a:srgbClr val="002639"/>
              </a:solidFill>
              <a:ea typeface="Calibri"/>
              <a:cs typeface="Calibri"/>
              <a:sym typeface="Calibri"/>
            </a:endParaRPr>
          </a:p>
          <a:p>
            <a:pPr marL="971550" lvl="1" indent="-514350">
              <a:spcBef>
                <a:spcPts val="500"/>
              </a:spcBef>
              <a:spcAft>
                <a:spcPts val="0"/>
              </a:spcAft>
              <a:buClr>
                <a:srgbClr val="009CD6"/>
              </a:buClr>
              <a:buSzPts val="1820"/>
              <a:buFont typeface="+mj-lt"/>
              <a:buAutoNum type="arabicPeriod"/>
            </a:pPr>
            <a:r>
              <a:rPr lang="en-US" sz="2800" dirty="0">
                <a:solidFill>
                  <a:srgbClr val="002639"/>
                </a:solidFill>
                <a:ea typeface="Calibri"/>
                <a:cs typeface="Calibri"/>
                <a:sym typeface="Calibri"/>
              </a:rPr>
              <a:t>CITYERR variable: classification of the sum of errors</a:t>
            </a:r>
          </a:p>
          <a:p>
            <a:pPr marL="990587" lvl="2" indent="0">
              <a:spcBef>
                <a:spcPts val="500"/>
              </a:spcBef>
              <a:spcAft>
                <a:spcPts val="0"/>
              </a:spcAft>
              <a:buClr>
                <a:srgbClr val="009CD6"/>
              </a:buClr>
              <a:buSzPts val="1820"/>
              <a:buNone/>
            </a:pPr>
            <a:r>
              <a:rPr lang="en-US" sz="1800" b="1" dirty="0">
                <a:solidFill>
                  <a:srgbClr val="002639"/>
                </a:solidFill>
                <a:ea typeface="Calibri"/>
                <a:cs typeface="Calibri"/>
                <a:sym typeface="Calibri"/>
              </a:rPr>
              <a:t>1</a:t>
            </a:r>
            <a:r>
              <a:rPr lang="en-US" sz="1800" dirty="0">
                <a:solidFill>
                  <a:srgbClr val="002639"/>
                </a:solidFill>
                <a:ea typeface="Calibri"/>
                <a:cs typeface="Calibri"/>
                <a:sym typeface="Calibri"/>
              </a:rPr>
              <a:t>  =  No coverage error (perfect match)</a:t>
            </a:r>
          </a:p>
          <a:p>
            <a:pPr marL="990587" lvl="2" indent="0">
              <a:spcBef>
                <a:spcPts val="500"/>
              </a:spcBef>
              <a:spcAft>
                <a:spcPts val="0"/>
              </a:spcAft>
              <a:buClr>
                <a:srgbClr val="009CD6"/>
              </a:buClr>
              <a:buSzPts val="1820"/>
              <a:buNone/>
            </a:pPr>
            <a:r>
              <a:rPr lang="en-US" sz="1800" b="1" dirty="0">
                <a:solidFill>
                  <a:srgbClr val="002639"/>
                </a:solidFill>
                <a:ea typeface="Calibri"/>
                <a:cs typeface="Calibri"/>
                <a:sym typeface="Calibri"/>
              </a:rPr>
              <a:t>2 </a:t>
            </a:r>
            <a:r>
              <a:rPr lang="en-US" sz="1800" dirty="0">
                <a:solidFill>
                  <a:srgbClr val="002639"/>
                </a:solidFill>
                <a:ea typeface="Calibri"/>
                <a:cs typeface="Calibri"/>
                <a:sym typeface="Calibri"/>
              </a:rPr>
              <a:t> =  0.1 – 0.9% error</a:t>
            </a:r>
          </a:p>
          <a:p>
            <a:pPr marL="990587" lvl="2" indent="0">
              <a:spcBef>
                <a:spcPts val="500"/>
              </a:spcBef>
              <a:spcAft>
                <a:spcPts val="0"/>
              </a:spcAft>
              <a:buClr>
                <a:srgbClr val="009CD6"/>
              </a:buClr>
              <a:buSzPts val="1820"/>
              <a:buNone/>
            </a:pPr>
            <a:r>
              <a:rPr lang="en-US" sz="1800" b="1" dirty="0">
                <a:solidFill>
                  <a:srgbClr val="002639"/>
                </a:solidFill>
                <a:ea typeface="Calibri"/>
                <a:cs typeface="Calibri"/>
                <a:sym typeface="Calibri"/>
              </a:rPr>
              <a:t>3</a:t>
            </a:r>
            <a:r>
              <a:rPr lang="en-US" sz="1800" dirty="0">
                <a:solidFill>
                  <a:srgbClr val="002639"/>
                </a:solidFill>
                <a:ea typeface="Calibri"/>
                <a:cs typeface="Calibri"/>
                <a:sym typeface="Calibri"/>
              </a:rPr>
              <a:t>  =  1.0 – 1.9% error</a:t>
            </a:r>
          </a:p>
          <a:p>
            <a:pPr marL="990587" lvl="2" indent="0">
              <a:spcBef>
                <a:spcPts val="500"/>
              </a:spcBef>
              <a:spcAft>
                <a:spcPts val="0"/>
              </a:spcAft>
              <a:buClr>
                <a:srgbClr val="009CD6"/>
              </a:buClr>
              <a:buSzPts val="1820"/>
              <a:buNone/>
            </a:pPr>
            <a:r>
              <a:rPr lang="en-US" sz="1800" b="1" dirty="0">
                <a:solidFill>
                  <a:srgbClr val="002639"/>
                </a:solidFill>
                <a:ea typeface="Calibri"/>
                <a:cs typeface="Calibri"/>
                <a:sym typeface="Calibri"/>
              </a:rPr>
              <a:t>4 </a:t>
            </a:r>
            <a:r>
              <a:rPr lang="en-US" sz="1800" dirty="0">
                <a:solidFill>
                  <a:srgbClr val="002639"/>
                </a:solidFill>
                <a:ea typeface="Calibri"/>
                <a:cs typeface="Calibri"/>
                <a:sym typeface="Calibri"/>
              </a:rPr>
              <a:t> =  2.0 – 4.9% error</a:t>
            </a:r>
          </a:p>
          <a:p>
            <a:pPr marL="990587" lvl="2" indent="0">
              <a:spcBef>
                <a:spcPts val="500"/>
              </a:spcBef>
              <a:spcAft>
                <a:spcPts val="0"/>
              </a:spcAft>
              <a:buClr>
                <a:srgbClr val="009CD6"/>
              </a:buClr>
              <a:buSzPts val="1820"/>
              <a:buNone/>
            </a:pPr>
            <a:r>
              <a:rPr lang="en-US" sz="1800" b="1" dirty="0">
                <a:solidFill>
                  <a:srgbClr val="002639"/>
                </a:solidFill>
                <a:ea typeface="Calibri"/>
                <a:cs typeface="Calibri"/>
                <a:sym typeface="Calibri"/>
              </a:rPr>
              <a:t>5 </a:t>
            </a:r>
            <a:r>
              <a:rPr lang="en-US" sz="1800" dirty="0">
                <a:solidFill>
                  <a:srgbClr val="002639"/>
                </a:solidFill>
                <a:ea typeface="Calibri"/>
                <a:cs typeface="Calibri"/>
                <a:sym typeface="Calibri"/>
              </a:rPr>
              <a:t> =  5.0 – 9.9% error</a:t>
            </a:r>
          </a:p>
        </p:txBody>
      </p:sp>
    </p:spTree>
    <p:extLst>
      <p:ext uri="{BB962C8B-B14F-4D97-AF65-F5344CB8AC3E}">
        <p14:creationId xmlns:p14="http://schemas.microsoft.com/office/powerpoint/2010/main" val="347743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76523-8EC9-4C2F-C37E-DC2566D12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mismatch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5F476-FDCA-B4FA-DC5F-BED23E531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162" y="1700890"/>
            <a:ext cx="4346864" cy="642372"/>
          </a:xfrm>
        </p:spPr>
        <p:txBody>
          <a:bodyPr/>
          <a:lstStyle/>
          <a:p>
            <a:r>
              <a:rPr lang="en-US" sz="2000" b="1" i="1" dirty="0"/>
              <a:t>Omission Error: </a:t>
            </a:r>
            <a:r>
              <a:rPr lang="en-US" sz="2000" dirty="0"/>
              <a:t>Percent of city population not in PUMA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CF86460F-BAD6-6B92-6522-5E23C1189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561" y="1262270"/>
            <a:ext cx="5107019" cy="466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BBE9E2-D9D0-CCFF-C662-2D9305B4A7E8}"/>
              </a:ext>
            </a:extLst>
          </p:cNvPr>
          <p:cNvSpPr txBox="1"/>
          <p:nvPr/>
        </p:nvSpPr>
        <p:spPr>
          <a:xfrm>
            <a:off x="11077998" y="3712770"/>
            <a:ext cx="1261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COMMISSION ERROR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6F1594-AB81-9935-71AF-88CCCDC57523}"/>
              </a:ext>
            </a:extLst>
          </p:cNvPr>
          <p:cNvSpPr txBox="1"/>
          <p:nvPr/>
        </p:nvSpPr>
        <p:spPr>
          <a:xfrm>
            <a:off x="5754272" y="5134065"/>
            <a:ext cx="1261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OMISSION ERROR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BDC8992-C260-8550-5636-A3F8288C71C5}"/>
              </a:ext>
            </a:extLst>
          </p:cNvPr>
          <p:cNvCxnSpPr/>
          <p:nvPr/>
        </p:nvCxnSpPr>
        <p:spPr>
          <a:xfrm flipV="1">
            <a:off x="6585735" y="5219272"/>
            <a:ext cx="821932" cy="71919"/>
          </a:xfrm>
          <a:prstGeom prst="straightConnector1">
            <a:avLst/>
          </a:prstGeom>
          <a:ln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AD0CDAD-67F6-3DB0-B303-175E2E97B9E4}"/>
              </a:ext>
            </a:extLst>
          </p:cNvPr>
          <p:cNvCxnSpPr/>
          <p:nvPr/>
        </p:nvCxnSpPr>
        <p:spPr>
          <a:xfrm flipH="1" flipV="1">
            <a:off x="9976207" y="2630184"/>
            <a:ext cx="1191373" cy="1082586"/>
          </a:xfrm>
          <a:prstGeom prst="straightConnector1">
            <a:avLst/>
          </a:prstGeom>
          <a:ln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4F06A27-4A64-6553-3734-A5031F43CA0E}"/>
              </a:ext>
            </a:extLst>
          </p:cNvPr>
          <p:cNvCxnSpPr/>
          <p:nvPr/>
        </p:nvCxnSpPr>
        <p:spPr>
          <a:xfrm flipH="1">
            <a:off x="10007029" y="4174435"/>
            <a:ext cx="1160551" cy="479758"/>
          </a:xfrm>
          <a:prstGeom prst="straightConnector1">
            <a:avLst/>
          </a:prstGeom>
          <a:ln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Google Shape;381;g3ac5e202541_0_128">
            <a:extLst>
              <a:ext uri="{FF2B5EF4-FFF2-40B4-BE49-F238E27FC236}">
                <a16:creationId xmlns:a16="http://schemas.microsoft.com/office/drawing/2014/main" id="{BA579EEA-9777-DC59-AF55-026AA4ED3D0C}"/>
              </a:ext>
            </a:extLst>
          </p:cNvPr>
          <p:cNvGraphicFramePr/>
          <p:nvPr/>
        </p:nvGraphicFramePr>
        <p:xfrm>
          <a:off x="883917" y="3329712"/>
          <a:ext cx="4114109" cy="2919006"/>
        </p:xfrm>
        <a:graphic>
          <a:graphicData uri="http://schemas.openxmlformats.org/drawingml/2006/table">
            <a:tbl>
              <a:tblPr firstRow="1" bandRow="1">
                <a:noFill/>
                <a:tableStyleId>{60699794-D8A7-4146-8337-30A7DA8C95E0}</a:tableStyleId>
              </a:tblPr>
              <a:tblGrid>
                <a:gridCol w="28316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24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0066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dirty="0"/>
                        <a:t>West Valley City, UT</a:t>
                      </a:r>
                      <a:endParaRPr sz="2100" b="1" i="0" u="none" strike="noStrike" cap="none" dirty="0"/>
                    </a:p>
                  </a:txBody>
                  <a:tcPr marL="92700" marR="92700" marT="45725" marB="45725" anchor="b">
                    <a:solidFill>
                      <a:srgbClr val="E6913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u="none" strike="noStrike" cap="none" dirty="0"/>
                    </a:p>
                  </a:txBody>
                  <a:tcPr marL="92700" marR="92700" marT="45725" marB="45725" anchor="b">
                    <a:solidFill>
                      <a:srgbClr val="E691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538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63A"/>
                        </a:buClr>
                        <a:buSzPts val="3200"/>
                        <a:buFont typeface="Calibri"/>
                        <a:buNone/>
                      </a:pPr>
                      <a:r>
                        <a:rPr lang="en-US" sz="2100" dirty="0">
                          <a:solidFill>
                            <a:srgbClr val="00263A"/>
                          </a:solidFill>
                        </a:rPr>
                        <a:t>Intersecting PUMAs</a:t>
                      </a:r>
                      <a:endParaRPr sz="300" dirty="0"/>
                    </a:p>
                  </a:txBody>
                  <a:tcPr marL="92700" marR="927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1" dirty="0">
                          <a:solidFill>
                            <a:srgbClr val="B45F06"/>
                          </a:solidFill>
                        </a:rPr>
                        <a:t>3</a:t>
                      </a:r>
                    </a:p>
                  </a:txBody>
                  <a:tcPr marL="92700" marR="9270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6434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dirty="0">
                          <a:solidFill>
                            <a:srgbClr val="00263A"/>
                          </a:solidFill>
                        </a:rPr>
                        <a:t>Best-matching PUMAs</a:t>
                      </a:r>
                      <a:endParaRPr sz="2100" u="none" strike="noStrike" cap="none" dirty="0">
                        <a:solidFill>
                          <a:srgbClr val="00263A"/>
                        </a:solidFill>
                      </a:endParaRPr>
                    </a:p>
                  </a:txBody>
                  <a:tcPr marL="92700" marR="927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1" dirty="0">
                          <a:solidFill>
                            <a:srgbClr val="B45F06"/>
                          </a:solidFill>
                        </a:rPr>
                        <a:t>1</a:t>
                      </a:r>
                      <a:endParaRPr sz="2100" b="1" u="none" strike="noStrike" cap="none" dirty="0">
                        <a:solidFill>
                          <a:srgbClr val="B45F06"/>
                        </a:solidFill>
                      </a:endParaRPr>
                    </a:p>
                  </a:txBody>
                  <a:tcPr marL="92700" marR="9270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6434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strike="noStrike" cap="none" dirty="0">
                          <a:solidFill>
                            <a:srgbClr val="00263A"/>
                          </a:solidFill>
                        </a:rPr>
                        <a:t>Omission error</a:t>
                      </a:r>
                      <a:endParaRPr sz="2100" u="none" strike="noStrike" cap="none" dirty="0">
                        <a:solidFill>
                          <a:srgbClr val="00263A"/>
                        </a:solidFill>
                      </a:endParaRPr>
                    </a:p>
                  </a:txBody>
                  <a:tcPr marL="92700" marR="927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1" u="none" strike="noStrike" cap="none" dirty="0">
                          <a:solidFill>
                            <a:srgbClr val="B45F06"/>
                          </a:solidFill>
                        </a:rPr>
                        <a:t>3.38</a:t>
                      </a:r>
                      <a:endParaRPr sz="2100" b="1" u="none" strike="noStrike" cap="none" dirty="0">
                        <a:solidFill>
                          <a:srgbClr val="B45F06"/>
                        </a:solidFill>
                      </a:endParaRPr>
                    </a:p>
                  </a:txBody>
                  <a:tcPr marL="92700" marR="92700" marT="45725" marB="45725"/>
                </a:tc>
                <a:extLst>
                  <a:ext uri="{0D108BD9-81ED-4DB2-BD59-A6C34878D82A}">
                    <a16:rowId xmlns:a16="http://schemas.microsoft.com/office/drawing/2014/main" val="1475690027"/>
                  </a:ext>
                </a:extLst>
              </a:tr>
              <a:tr h="376434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strike="noStrike" cap="none" dirty="0">
                          <a:solidFill>
                            <a:srgbClr val="00263A"/>
                          </a:solidFill>
                        </a:rPr>
                        <a:t>Commission error</a:t>
                      </a:r>
                      <a:endParaRPr sz="2100" u="none" strike="noStrike" cap="none" dirty="0">
                        <a:solidFill>
                          <a:srgbClr val="00263A"/>
                        </a:solidFill>
                      </a:endParaRPr>
                    </a:p>
                  </a:txBody>
                  <a:tcPr marL="92700" marR="927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1" u="none" strike="noStrike" cap="none" dirty="0">
                          <a:solidFill>
                            <a:srgbClr val="B45F06"/>
                          </a:solidFill>
                        </a:rPr>
                        <a:t>0.51</a:t>
                      </a:r>
                      <a:endParaRPr sz="2100" b="1" u="none" strike="noStrike" cap="none" dirty="0">
                        <a:solidFill>
                          <a:srgbClr val="B45F06"/>
                        </a:solidFill>
                      </a:endParaRPr>
                    </a:p>
                  </a:txBody>
                  <a:tcPr marL="92700" marR="92700" marT="45725" marB="45725"/>
                </a:tc>
                <a:extLst>
                  <a:ext uri="{0D108BD9-81ED-4DB2-BD59-A6C34878D82A}">
                    <a16:rowId xmlns:a16="http://schemas.microsoft.com/office/drawing/2014/main" val="1181532452"/>
                  </a:ext>
                </a:extLst>
              </a:tr>
              <a:tr h="376434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strike="noStrike" cap="none" dirty="0">
                          <a:solidFill>
                            <a:srgbClr val="00263A"/>
                          </a:solidFill>
                        </a:rPr>
                        <a:t>Sum of errors</a:t>
                      </a:r>
                      <a:endParaRPr sz="2100" u="none" strike="noStrike" cap="none" dirty="0">
                        <a:solidFill>
                          <a:srgbClr val="00263A"/>
                        </a:solidFill>
                      </a:endParaRPr>
                    </a:p>
                  </a:txBody>
                  <a:tcPr marL="92700" marR="927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1" u="none" strike="noStrike" cap="none" dirty="0">
                          <a:solidFill>
                            <a:srgbClr val="B45F06"/>
                          </a:solidFill>
                        </a:rPr>
                        <a:t>3.89</a:t>
                      </a:r>
                      <a:endParaRPr sz="2100" b="1" u="none" strike="noStrike" cap="none" dirty="0">
                        <a:solidFill>
                          <a:srgbClr val="B45F06"/>
                        </a:solidFill>
                      </a:endParaRPr>
                    </a:p>
                  </a:txBody>
                  <a:tcPr marL="92700" marR="92700" marT="45725" marB="45725"/>
                </a:tc>
                <a:extLst>
                  <a:ext uri="{0D108BD9-81ED-4DB2-BD59-A6C34878D82A}">
                    <a16:rowId xmlns:a16="http://schemas.microsoft.com/office/drawing/2014/main" val="1415858444"/>
                  </a:ext>
                </a:extLst>
              </a:tr>
              <a:tr h="376434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strike="noStrike" cap="none" dirty="0">
                          <a:solidFill>
                            <a:srgbClr val="00263A"/>
                          </a:solidFill>
                        </a:rPr>
                        <a:t>CITYERR class</a:t>
                      </a:r>
                      <a:endParaRPr sz="2100" u="none" strike="noStrike" cap="none" dirty="0">
                        <a:solidFill>
                          <a:srgbClr val="00263A"/>
                        </a:solidFill>
                      </a:endParaRPr>
                    </a:p>
                  </a:txBody>
                  <a:tcPr marL="92700" marR="927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1" u="none" strike="noStrike" cap="none" dirty="0">
                          <a:solidFill>
                            <a:srgbClr val="B45F06"/>
                          </a:solidFill>
                        </a:rPr>
                        <a:t>4</a:t>
                      </a:r>
                      <a:endParaRPr sz="2100" b="1" u="none" strike="noStrike" cap="none" dirty="0">
                        <a:solidFill>
                          <a:srgbClr val="B45F06"/>
                        </a:solidFill>
                      </a:endParaRPr>
                    </a:p>
                  </a:txBody>
                  <a:tcPr marL="92700" marR="92700" marT="45725" marB="45725"/>
                </a:tc>
                <a:extLst>
                  <a:ext uri="{0D108BD9-81ED-4DB2-BD59-A6C34878D82A}">
                    <a16:rowId xmlns:a16="http://schemas.microsoft.com/office/drawing/2014/main" val="2339246812"/>
                  </a:ext>
                </a:extLst>
              </a:tr>
            </a:tbl>
          </a:graphicData>
        </a:graphic>
      </p:graphicFrame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D1AA9F8-4A02-5040-78ED-DA9D59333AA6}"/>
              </a:ext>
            </a:extLst>
          </p:cNvPr>
          <p:cNvSpPr txBox="1">
            <a:spLocks/>
          </p:cNvSpPr>
          <p:nvPr/>
        </p:nvSpPr>
        <p:spPr bwMode="auto">
          <a:xfrm>
            <a:off x="651163" y="2522422"/>
            <a:ext cx="4346864" cy="807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3733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2667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i="1" dirty="0"/>
              <a:t>Commission Error:</a:t>
            </a:r>
            <a:r>
              <a:rPr lang="en-US" sz="2000" dirty="0"/>
              <a:t> Percent of PUMA’s population not in city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4AF37E0-3D94-8A2C-10A3-4B2D7BEB8017}"/>
              </a:ext>
            </a:extLst>
          </p:cNvPr>
          <p:cNvSpPr txBox="1">
            <a:spLocks/>
          </p:cNvSpPr>
          <p:nvPr/>
        </p:nvSpPr>
        <p:spPr bwMode="auto">
          <a:xfrm>
            <a:off x="456455" y="1126345"/>
            <a:ext cx="5518318" cy="534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3733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2667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400" b="1" i="1" dirty="0"/>
              <a:t>Sum of errors = </a:t>
            </a:r>
            <a:r>
              <a:rPr lang="en-US" sz="2400" i="1" dirty="0"/>
              <a:t>omission + commission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  <p:bldP spid="7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FBB23BE-7262-C7E4-D9F5-E2D371809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Metropolitan areas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BF23D6B1-34E7-9A9C-75C9-2ED81125B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72634"/>
            <a:ext cx="10972800" cy="4756149"/>
          </a:xfrm>
        </p:spPr>
        <p:txBody>
          <a:bodyPr/>
          <a:lstStyle/>
          <a:p>
            <a:pPr marL="342900" lvl="0" indent="-342900">
              <a:spcBef>
                <a:spcPts val="0"/>
              </a:spcBef>
              <a:spcAft>
                <a:spcPts val="0"/>
              </a:spcAft>
              <a:buClr>
                <a:srgbClr val="011C2B"/>
              </a:buClr>
              <a:buSzPts val="2080"/>
              <a:buFont typeface="Noto Sans Symbols"/>
              <a:buChar char="■"/>
            </a:pPr>
            <a:r>
              <a:rPr lang="en-US" sz="2600" b="1" dirty="0">
                <a:solidFill>
                  <a:srgbClr val="00263A"/>
                </a:solidFill>
                <a:ea typeface="Calibri"/>
                <a:cs typeface="Calibri"/>
                <a:sym typeface="Calibri"/>
              </a:rPr>
              <a:t>MET2023</a:t>
            </a:r>
            <a:r>
              <a:rPr lang="en-US" sz="2600" dirty="0">
                <a:solidFill>
                  <a:srgbClr val="00263A"/>
                </a:solidFill>
                <a:ea typeface="Calibri"/>
                <a:cs typeface="Calibri"/>
                <a:sym typeface="Calibri"/>
              </a:rPr>
              <a:t>: metro area of residence based on 2023 MSAs</a:t>
            </a:r>
          </a:p>
          <a:p>
            <a:pPr marL="876286" lvl="1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80"/>
              <a:buFont typeface="Noto Sans Symbols"/>
              <a:buChar char="■"/>
            </a:pPr>
            <a:r>
              <a:rPr lang="en-US" sz="2600" dirty="0">
                <a:solidFill>
                  <a:srgbClr val="00263A"/>
                </a:solidFill>
                <a:ea typeface="Calibri"/>
                <a:cs typeface="Calibri"/>
                <a:sym typeface="Calibri"/>
              </a:rPr>
              <a:t>Protocol: Identified if mismatch error is &lt; 15%</a:t>
            </a:r>
          </a:p>
          <a:p>
            <a:pPr marL="876286" lvl="1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80"/>
              <a:buFont typeface="Noto Sans Symbols"/>
              <a:buChar char="■"/>
            </a:pPr>
            <a:r>
              <a:rPr lang="en-US" sz="2600" dirty="0">
                <a:solidFill>
                  <a:srgbClr val="00263A"/>
                </a:solidFill>
                <a:ea typeface="Calibri"/>
                <a:cs typeface="Calibri"/>
                <a:sym typeface="Calibri"/>
              </a:rPr>
              <a:t>Samples: 2012 ACS – current</a:t>
            </a:r>
          </a:p>
          <a:p>
            <a:pPr marL="876286" lvl="1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80"/>
              <a:buFont typeface="Noto Sans Symbols"/>
              <a:buChar char="■"/>
            </a:pPr>
            <a:endParaRPr lang="en-US" sz="2600" dirty="0">
              <a:solidFill>
                <a:srgbClr val="00263A"/>
              </a:solidFill>
              <a:ea typeface="Calibri"/>
              <a:cs typeface="Calibri"/>
              <a:sym typeface="Calibri"/>
            </a:endParaRP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Clr>
                <a:srgbClr val="011C2B"/>
              </a:buClr>
              <a:buSzPts val="2080"/>
              <a:buFont typeface="Noto Sans Symbols"/>
              <a:buChar char="■"/>
            </a:pPr>
            <a:r>
              <a:rPr lang="en-US" sz="2600" b="1" dirty="0">
                <a:solidFill>
                  <a:srgbClr val="00263A"/>
                </a:solidFill>
                <a:ea typeface="Calibri"/>
                <a:cs typeface="Calibri"/>
                <a:sym typeface="Calibri"/>
              </a:rPr>
              <a:t>MET2013</a:t>
            </a:r>
            <a:r>
              <a:rPr lang="en-US" sz="2600" dirty="0">
                <a:solidFill>
                  <a:srgbClr val="00263A"/>
                </a:solidFill>
                <a:ea typeface="Calibri"/>
                <a:cs typeface="Calibri"/>
                <a:sym typeface="Calibri"/>
              </a:rPr>
              <a:t>: metro area of residence based on 2013 MSAs</a:t>
            </a:r>
          </a:p>
          <a:p>
            <a:pPr marL="876286" lvl="1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80"/>
              <a:buFont typeface="Noto Sans Symbols"/>
              <a:buChar char="■"/>
            </a:pPr>
            <a:r>
              <a:rPr lang="en-US" sz="2600" dirty="0">
                <a:solidFill>
                  <a:srgbClr val="00263A"/>
                </a:solidFill>
                <a:ea typeface="Calibri"/>
                <a:cs typeface="Calibri"/>
                <a:sym typeface="Calibri"/>
              </a:rPr>
              <a:t>Protocol: Identified if mismatch error is &lt; 15%</a:t>
            </a:r>
          </a:p>
          <a:p>
            <a:pPr marL="876286" lvl="1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80"/>
              <a:buFont typeface="Noto Sans Symbols"/>
              <a:buChar char="■"/>
            </a:pPr>
            <a:r>
              <a:rPr lang="en-US" sz="2600" dirty="0">
                <a:solidFill>
                  <a:srgbClr val="00263A"/>
                </a:solidFill>
                <a:ea typeface="Calibri"/>
                <a:cs typeface="Calibri"/>
                <a:sym typeface="Calibri"/>
              </a:rPr>
              <a:t>Samples: 2000 ACS – current</a:t>
            </a:r>
          </a:p>
          <a:p>
            <a:pPr marL="876286" lvl="1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80"/>
              <a:buFont typeface="Noto Sans Symbols"/>
              <a:buChar char="■"/>
            </a:pPr>
            <a:endParaRPr lang="en-US" sz="2600" dirty="0">
              <a:solidFill>
                <a:srgbClr val="00263A"/>
              </a:solidFill>
              <a:ea typeface="Calibri"/>
              <a:cs typeface="Calibri"/>
              <a:sym typeface="Calibri"/>
            </a:endParaRP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Clr>
                <a:srgbClr val="011C2B"/>
              </a:buClr>
              <a:buSzPts val="2080"/>
              <a:buFont typeface="Noto Sans Symbols"/>
              <a:buChar char="■"/>
            </a:pPr>
            <a:r>
              <a:rPr lang="en-US" sz="2600" b="1" dirty="0">
                <a:solidFill>
                  <a:srgbClr val="00263A"/>
                </a:solidFill>
                <a:ea typeface="Calibri"/>
                <a:cs typeface="Calibri"/>
                <a:sym typeface="Calibri"/>
              </a:rPr>
              <a:t>METAREA</a:t>
            </a:r>
            <a:r>
              <a:rPr lang="en-US" sz="2600" dirty="0">
                <a:solidFill>
                  <a:srgbClr val="00263A"/>
                </a:solidFill>
                <a:ea typeface="Calibri"/>
                <a:cs typeface="Calibri"/>
                <a:sym typeface="Calibri"/>
              </a:rPr>
              <a:t>: metro area (pre-2013 delineations)</a:t>
            </a:r>
          </a:p>
          <a:p>
            <a:pPr marL="876286" lvl="1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80"/>
              <a:buFont typeface="Noto Sans Symbols"/>
              <a:buChar char="■"/>
            </a:pPr>
            <a:r>
              <a:rPr lang="en-US" sz="2600" dirty="0">
                <a:solidFill>
                  <a:srgbClr val="00263A"/>
                </a:solidFill>
                <a:ea typeface="Calibri"/>
                <a:cs typeface="Calibri"/>
                <a:sym typeface="Calibri"/>
              </a:rPr>
              <a:t>Samples: 1850 – 2011 (not being updated)</a:t>
            </a:r>
          </a:p>
          <a:p>
            <a:pPr marL="876286" lvl="1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80"/>
              <a:buFont typeface="Noto Sans Symbols"/>
              <a:buChar char="■"/>
            </a:pPr>
            <a:r>
              <a:rPr lang="en-US" sz="2600" dirty="0">
                <a:solidFill>
                  <a:srgbClr val="00263A"/>
                </a:solidFill>
                <a:ea typeface="Calibri"/>
                <a:cs typeface="Calibri"/>
                <a:sym typeface="Calibri"/>
              </a:rPr>
              <a:t>Protocol: Identified only if a PUMA nests within an MSA</a:t>
            </a:r>
          </a:p>
        </p:txBody>
      </p:sp>
    </p:spTree>
    <p:extLst>
      <p:ext uri="{BB962C8B-B14F-4D97-AF65-F5344CB8AC3E}">
        <p14:creationId xmlns:p14="http://schemas.microsoft.com/office/powerpoint/2010/main" val="256637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a9dbc8198b_0_111"/>
          <p:cNvSpPr txBox="1">
            <a:spLocks noGrp="1"/>
          </p:cNvSpPr>
          <p:nvPr>
            <p:ph type="title" idx="4294967295"/>
          </p:nvPr>
        </p:nvSpPr>
        <p:spPr>
          <a:xfrm>
            <a:off x="1981200" y="853950"/>
            <a:ext cx="8229600" cy="857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Zoom Logistics</a:t>
            </a:r>
          </a:p>
        </p:txBody>
      </p:sp>
      <p:sp>
        <p:nvSpPr>
          <p:cNvPr id="101" name="Google Shape;101;g3a9dbc8198b_0_111"/>
          <p:cNvSpPr txBox="1"/>
          <p:nvPr/>
        </p:nvSpPr>
        <p:spPr>
          <a:xfrm>
            <a:off x="1981200" y="1847725"/>
            <a:ext cx="8229600" cy="33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Webinar is being recorded &amp; will be posted</a:t>
            </a:r>
            <a:endParaRPr sz="32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Real-time closed captions are being auto-generated</a:t>
            </a:r>
            <a:endParaRPr sz="32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285750" algn="l" rtl="0"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Char char="–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Turn off/on by clicking “CC” button in Zoom controls</a:t>
            </a:r>
            <a:endParaRPr sz="2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Send questions about Zoom directly to host (IPUMS)</a:t>
            </a:r>
            <a:endParaRPr sz="32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Submit content questions with Q&amp;A tool</a:t>
            </a:r>
            <a:endParaRPr sz="32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Will post written Q&amp;A document  following webinar</a:t>
            </a:r>
            <a:endParaRPr sz="32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7585565-6548-2C5F-0F0A-8ED87D980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63A"/>
                </a:solidFill>
                <a:ea typeface="Calibri"/>
                <a:cs typeface="Calibri"/>
                <a:sym typeface="Calibri"/>
              </a:rPr>
              <a:t>Metro areas identified by MET2013</a:t>
            </a:r>
            <a:endParaRPr lang="en-US" dirty="0"/>
          </a:p>
        </p:txBody>
      </p:sp>
      <p:graphicFrame>
        <p:nvGraphicFramePr>
          <p:cNvPr id="6" name="Google Shape;415;g3ac5e202541_0_184">
            <a:extLst>
              <a:ext uri="{FF2B5EF4-FFF2-40B4-BE49-F238E27FC236}">
                <a16:creationId xmlns:a16="http://schemas.microsoft.com/office/drawing/2014/main" id="{535430A1-0DCE-6D34-FA1E-110EB08690AD}"/>
              </a:ext>
            </a:extLst>
          </p:cNvPr>
          <p:cNvGraphicFramePr/>
          <p:nvPr/>
        </p:nvGraphicFramePr>
        <p:xfrm>
          <a:off x="492474" y="1429729"/>
          <a:ext cx="10972800" cy="2477768"/>
        </p:xfrm>
        <a:graphic>
          <a:graphicData uri="http://schemas.openxmlformats.org/drawingml/2006/table">
            <a:tbl>
              <a:tblPr firstRow="1" bandRow="1">
                <a:noFill/>
                <a:tableStyleId>{60699794-D8A7-4146-8337-30A7DA8C95E0}</a:tableStyleId>
              </a:tblPr>
              <a:tblGrid>
                <a:gridCol w="2517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78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86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92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992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566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PUMA Vintage</a:t>
                      </a:r>
                      <a:endParaRPr sz="2000" b="1" i="0" u="none" strike="noStrike" cap="none" dirty="0"/>
                    </a:p>
                  </a:txBody>
                  <a:tcPr marL="92700" marR="92700" marT="45725" marB="45725" anchor="b">
                    <a:solidFill>
                      <a:srgbClr val="00263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i="0" u="none" strike="noStrike" cap="none" dirty="0"/>
                        <a:t>Samples</a:t>
                      </a:r>
                      <a:endParaRPr sz="2000" b="1" i="0" u="none" strike="noStrike" cap="none" dirty="0"/>
                    </a:p>
                  </a:txBody>
                  <a:tcPr marL="92700" marR="92700" marT="45725" marB="45725" anchor="b">
                    <a:solidFill>
                      <a:srgbClr val="00263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/>
                        <a:t>MSAs identified</a:t>
                      </a:r>
                      <a:endParaRPr sz="2000" u="none" strike="noStrike" cap="none" dirty="0"/>
                    </a:p>
                  </a:txBody>
                  <a:tcPr marL="92700" marR="92700" marT="45725" marB="45725" anchor="b">
                    <a:solidFill>
                      <a:srgbClr val="00263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/>
                        <a:t>100 largest MSAs</a:t>
                      </a:r>
                      <a:endParaRPr sz="2000" u="none" strike="noStrike" cap="none" dirty="0"/>
                    </a:p>
                  </a:txBody>
                  <a:tcPr marL="92700" marR="92700" marT="45725" marB="45725" anchor="b">
                    <a:solidFill>
                      <a:srgbClr val="00263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Non-identifiable MSAs (100 largest)</a:t>
                      </a:r>
                      <a:endParaRPr sz="1600" u="none" strike="noStrike" cap="none" dirty="0"/>
                    </a:p>
                  </a:txBody>
                  <a:tcPr marL="92700" marR="92700" marT="45725" marB="45725" anchor="b">
                    <a:solidFill>
                      <a:srgbClr val="0026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923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00263A"/>
                          </a:solidFill>
                        </a:rPr>
                        <a:t>2000</a:t>
                      </a:r>
                      <a:endParaRPr sz="2400" u="none" strike="noStrike" cap="none">
                        <a:solidFill>
                          <a:srgbClr val="00263A"/>
                        </a:solidFill>
                      </a:endParaRPr>
                    </a:p>
                  </a:txBody>
                  <a:tcPr marL="92700" marR="927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63A"/>
                        </a:buClr>
                        <a:buSzPts val="3200"/>
                        <a:buFont typeface="Calibri"/>
                        <a:buNone/>
                      </a:pPr>
                      <a:r>
                        <a:rPr lang="en-US" sz="2400" u="none" strike="noStrike" cap="none">
                          <a:solidFill>
                            <a:srgbClr val="00263A"/>
                          </a:solidFill>
                        </a:rPr>
                        <a:t>≤ 2011 ACS</a:t>
                      </a:r>
                      <a:endParaRPr sz="2400"/>
                    </a:p>
                  </a:txBody>
                  <a:tcPr marL="92700" marR="927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>
                          <a:solidFill>
                            <a:srgbClr val="009CD6"/>
                          </a:solidFill>
                        </a:rPr>
                        <a:t>266</a:t>
                      </a:r>
                      <a:endParaRPr sz="2400" b="1" u="none" strike="noStrike" cap="none">
                        <a:solidFill>
                          <a:srgbClr val="009CD6"/>
                        </a:solidFill>
                      </a:endParaRPr>
                    </a:p>
                  </a:txBody>
                  <a:tcPr marL="92700" marR="927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>
                          <a:solidFill>
                            <a:srgbClr val="009CD6"/>
                          </a:solidFill>
                        </a:rPr>
                        <a:t>96</a:t>
                      </a:r>
                      <a:endParaRPr sz="2400" b="1" u="none" strike="noStrike" cap="none">
                        <a:solidFill>
                          <a:srgbClr val="009CD6"/>
                        </a:solidFill>
                      </a:endParaRPr>
                    </a:p>
                  </a:txBody>
                  <a:tcPr marL="92700" marR="9270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>
                          <a:solidFill>
                            <a:srgbClr val="009CD6"/>
                          </a:solidFill>
                        </a:rPr>
                        <a:t>Madison, WI; </a:t>
                      </a:r>
                      <a:br>
                        <a:rPr lang="en-US" sz="1200" b="1" dirty="0">
                          <a:solidFill>
                            <a:srgbClr val="009CD6"/>
                          </a:solidFill>
                        </a:rPr>
                      </a:br>
                      <a:r>
                        <a:rPr lang="en-US" sz="1200" b="1" dirty="0">
                          <a:solidFill>
                            <a:srgbClr val="009CD6"/>
                          </a:solidFill>
                        </a:rPr>
                        <a:t>Tulsa, OK; </a:t>
                      </a:r>
                      <a:br>
                        <a:rPr lang="en-US" sz="1200" b="1" dirty="0">
                          <a:solidFill>
                            <a:srgbClr val="009CD6"/>
                          </a:solidFill>
                        </a:rPr>
                      </a:br>
                      <a:r>
                        <a:rPr lang="en-US" sz="1200" b="1" dirty="0">
                          <a:solidFill>
                            <a:srgbClr val="009CD6"/>
                          </a:solidFill>
                        </a:rPr>
                        <a:t>Columbia, SC; </a:t>
                      </a:r>
                      <a:br>
                        <a:rPr lang="en-US" sz="1200" b="1" dirty="0">
                          <a:solidFill>
                            <a:srgbClr val="009CD6"/>
                          </a:solidFill>
                        </a:rPr>
                      </a:br>
                      <a:r>
                        <a:rPr lang="en-US" sz="1200" b="1" dirty="0">
                          <a:solidFill>
                            <a:srgbClr val="009CD6"/>
                          </a:solidFill>
                        </a:rPr>
                        <a:t>Des Moines, IA</a:t>
                      </a:r>
                      <a:endParaRPr sz="1200" b="1" u="none" strike="noStrike" cap="none" dirty="0">
                        <a:solidFill>
                          <a:srgbClr val="009CD6"/>
                        </a:solidFill>
                      </a:endParaRPr>
                    </a:p>
                  </a:txBody>
                  <a:tcPr marL="92700" marR="9270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302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00263A"/>
                          </a:solidFill>
                        </a:rPr>
                        <a:t>2010</a:t>
                      </a:r>
                      <a:endParaRPr sz="2400" u="none" strike="noStrike" cap="none">
                        <a:solidFill>
                          <a:srgbClr val="00263A"/>
                        </a:solidFill>
                      </a:endParaRPr>
                    </a:p>
                  </a:txBody>
                  <a:tcPr marL="92700" marR="927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>
                          <a:solidFill>
                            <a:srgbClr val="00263A"/>
                          </a:solidFill>
                        </a:rPr>
                        <a:t>2012-2021 ACS</a:t>
                      </a:r>
                      <a:endParaRPr sz="2400" u="none" strike="noStrike" cap="none" dirty="0">
                        <a:solidFill>
                          <a:srgbClr val="00263A"/>
                        </a:solidFill>
                      </a:endParaRPr>
                    </a:p>
                  </a:txBody>
                  <a:tcPr marL="92700" marR="927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>
                          <a:solidFill>
                            <a:srgbClr val="009CD6"/>
                          </a:solidFill>
                        </a:rPr>
                        <a:t>260</a:t>
                      </a:r>
                      <a:endParaRPr sz="2400" b="1" u="none" strike="noStrike" cap="none">
                        <a:solidFill>
                          <a:srgbClr val="009CD6"/>
                        </a:solidFill>
                      </a:endParaRPr>
                    </a:p>
                  </a:txBody>
                  <a:tcPr marL="92700" marR="927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009CD6"/>
                          </a:solidFill>
                        </a:rPr>
                        <a:t>98</a:t>
                      </a:r>
                      <a:endParaRPr sz="2400" b="1" u="none" strike="noStrike" cap="none">
                        <a:solidFill>
                          <a:srgbClr val="009CD6"/>
                        </a:solidFill>
                      </a:endParaRPr>
                    </a:p>
                  </a:txBody>
                  <a:tcPr marL="92700" marR="92700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solidFill>
                            <a:srgbClr val="009CD6"/>
                          </a:solidFill>
                        </a:rPr>
                        <a:t>Madison, WI; </a:t>
                      </a:r>
                      <a:br>
                        <a:rPr lang="en-US" sz="1200" b="1">
                          <a:solidFill>
                            <a:srgbClr val="009CD6"/>
                          </a:solidFill>
                        </a:rPr>
                      </a:br>
                      <a:r>
                        <a:rPr lang="en-US" sz="1200" b="1">
                          <a:solidFill>
                            <a:srgbClr val="009CD6"/>
                          </a:solidFill>
                        </a:rPr>
                        <a:t>Tulsa, OK</a:t>
                      </a:r>
                      <a:endParaRPr sz="1200" b="1" u="none" strike="noStrike" cap="none">
                        <a:solidFill>
                          <a:srgbClr val="009CD6"/>
                        </a:solidFill>
                      </a:endParaRPr>
                    </a:p>
                  </a:txBody>
                  <a:tcPr marL="92700" marR="9270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264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dk1"/>
                          </a:solidFill>
                        </a:rPr>
                        <a:t>2020</a:t>
                      </a:r>
                      <a:endParaRPr sz="2400" dirty="0">
                        <a:solidFill>
                          <a:schemeClr val="dk1"/>
                        </a:solidFill>
                      </a:endParaRPr>
                    </a:p>
                  </a:txBody>
                  <a:tcPr marL="92700" marR="92700" marT="45725" marB="457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2400">
                          <a:solidFill>
                            <a:schemeClr val="dk1"/>
                          </a:solidFill>
                        </a:rPr>
                        <a:t>≥ 2022 ACS</a:t>
                      </a:r>
                      <a:endParaRPr sz="2400" u="none" strike="noStrike" cap="none">
                        <a:solidFill>
                          <a:srgbClr val="00263A"/>
                        </a:solidFill>
                      </a:endParaRPr>
                    </a:p>
                  </a:txBody>
                  <a:tcPr marL="92700" marR="927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009CD6"/>
                          </a:solidFill>
                        </a:rPr>
                        <a:t>270</a:t>
                      </a:r>
                      <a:endParaRPr sz="2400" b="1" u="none" strike="noStrike" cap="none">
                        <a:solidFill>
                          <a:srgbClr val="009CD6"/>
                        </a:solidFill>
                      </a:endParaRPr>
                    </a:p>
                  </a:txBody>
                  <a:tcPr marL="92700" marR="9270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dirty="0">
                          <a:solidFill>
                            <a:srgbClr val="009CD6"/>
                          </a:solidFill>
                        </a:rPr>
                        <a:t>98</a:t>
                      </a:r>
                      <a:endParaRPr sz="2400" b="1" u="none" strike="noStrike" cap="none" dirty="0">
                        <a:solidFill>
                          <a:srgbClr val="009CD6"/>
                        </a:solidFill>
                      </a:endParaRPr>
                    </a:p>
                  </a:txBody>
                  <a:tcPr marL="92700" marR="92700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>
                          <a:solidFill>
                            <a:srgbClr val="009CD6"/>
                          </a:solidFill>
                        </a:rPr>
                        <a:t>Madison, WI;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>
                          <a:solidFill>
                            <a:srgbClr val="009CD6"/>
                          </a:solidFill>
                        </a:rPr>
                        <a:t>Durham-Chapel Hill, NC</a:t>
                      </a:r>
                      <a:endParaRPr sz="1200" b="1" u="none" strike="noStrike" cap="none" dirty="0">
                        <a:solidFill>
                          <a:srgbClr val="009CD6"/>
                        </a:solidFill>
                      </a:endParaRPr>
                    </a:p>
                  </a:txBody>
                  <a:tcPr marL="92700" marR="9270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F7D551C-8505-A8BB-E53C-F136099FE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7303" y="4038466"/>
            <a:ext cx="7243142" cy="2131105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IPUMS provides crosswalks and match summaries for variables with identification based on mismatch errors:</a:t>
            </a:r>
          </a:p>
          <a:p>
            <a:r>
              <a:rPr lang="en-US" sz="2400" dirty="0"/>
              <a:t>MET2013</a:t>
            </a:r>
          </a:p>
          <a:p>
            <a:r>
              <a:rPr lang="en-US" sz="2400" dirty="0"/>
              <a:t>MET2023</a:t>
            </a:r>
          </a:p>
          <a:p>
            <a:r>
              <a:rPr lang="en-US" sz="2400" dirty="0"/>
              <a:t>CITY</a:t>
            </a:r>
          </a:p>
        </p:txBody>
      </p:sp>
    </p:spTree>
    <p:extLst>
      <p:ext uri="{BB962C8B-B14F-4D97-AF65-F5344CB8AC3E}">
        <p14:creationId xmlns:p14="http://schemas.microsoft.com/office/powerpoint/2010/main" val="105468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342E0-B702-70EA-687C-BE5687707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1967"/>
            <a:ext cx="10972800" cy="897467"/>
          </a:xfrm>
        </p:spPr>
        <p:txBody>
          <a:bodyPr/>
          <a:lstStyle/>
          <a:p>
            <a:r>
              <a:rPr lang="en-US" dirty="0"/>
              <a:t>Additional Resources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E4CEDF3-9A95-DCCE-ADB8-BD4FDFA8B58F}"/>
              </a:ext>
            </a:extLst>
          </p:cNvPr>
          <p:cNvGrpSpPr/>
          <p:nvPr/>
        </p:nvGrpSpPr>
        <p:grpSpPr>
          <a:xfrm>
            <a:off x="108009" y="949434"/>
            <a:ext cx="7256580" cy="5908566"/>
            <a:chOff x="726725" y="465981"/>
            <a:chExt cx="7358020" cy="5778648"/>
          </a:xfrm>
        </p:grpSpPr>
        <p:pic>
          <p:nvPicPr>
            <p:cNvPr id="6" name="Picture 2" descr="Computer Screen PowerPoint Template and Google Slides">
              <a:extLst>
                <a:ext uri="{FF2B5EF4-FFF2-40B4-BE49-F238E27FC236}">
                  <a16:creationId xmlns:a16="http://schemas.microsoft.com/office/drawing/2014/main" id="{7A1287BE-42C9-5ABC-202F-3F55F497D80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51" t="13086" r="46298" b="22338"/>
            <a:stretch>
              <a:fillRect/>
            </a:stretch>
          </p:blipFill>
          <p:spPr bwMode="auto">
            <a:xfrm>
              <a:off x="726725" y="465981"/>
              <a:ext cx="7358020" cy="5778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33B53319-35F8-E48D-52F4-24D84860D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23250"/>
            <a:stretch>
              <a:fillRect/>
            </a:stretch>
          </p:blipFill>
          <p:spPr>
            <a:xfrm>
              <a:off x="1391491" y="1095468"/>
              <a:ext cx="5950870" cy="3470129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E842968-D984-FB48-87A3-CC76098F1B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5546" y="1341547"/>
            <a:ext cx="9053565" cy="3172851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5E3501B-2ED1-781E-CD77-09D2CA7CA900}"/>
              </a:ext>
            </a:extLst>
          </p:cNvPr>
          <p:cNvSpPr txBox="1">
            <a:spLocks/>
          </p:cNvSpPr>
          <p:nvPr/>
        </p:nvSpPr>
        <p:spPr bwMode="auto">
          <a:xfrm>
            <a:off x="2973849" y="3321696"/>
            <a:ext cx="9069388" cy="392198"/>
          </a:xfrm>
          <a:prstGeom prst="rect">
            <a:avLst/>
          </a:prstGeom>
          <a:solidFill>
            <a:srgbClr val="FAEDBC"/>
          </a:solidFill>
          <a:ln w="28575">
            <a:solidFill>
              <a:srgbClr val="C495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3733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2667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1800" b="1" dirty="0"/>
              <a:t>Match Summary: </a:t>
            </a:r>
            <a:r>
              <a:rPr lang="en-US" sz="1800" dirty="0"/>
              <a:t>Number of matching PUMAs per MSA and associated errors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222059-D1CA-C977-F49F-3AC6A299F0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4303" y="3718014"/>
            <a:ext cx="9048933" cy="3093826"/>
          </a:xfrm>
          <a:prstGeom prst="rect">
            <a:avLst/>
          </a:prstGeom>
          <a:ln w="28575">
            <a:solidFill>
              <a:srgbClr val="C49500"/>
            </a:solidFill>
          </a:ln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08CBA72-C0A9-FF6F-4088-FBDC14865E19}"/>
              </a:ext>
            </a:extLst>
          </p:cNvPr>
          <p:cNvSpPr txBox="1">
            <a:spLocks/>
          </p:cNvSpPr>
          <p:nvPr/>
        </p:nvSpPr>
        <p:spPr bwMode="auto">
          <a:xfrm>
            <a:off x="2973848" y="925792"/>
            <a:ext cx="9069388" cy="392198"/>
          </a:xfrm>
          <a:prstGeom prst="rect">
            <a:avLst/>
          </a:prstGeom>
          <a:solidFill>
            <a:srgbClr val="FFE1E1"/>
          </a:solidFill>
          <a:ln w="28575"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3733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2667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Crosswalk: </a:t>
            </a:r>
            <a:r>
              <a:rPr lang="en-US" sz="1800" dirty="0"/>
              <a:t>Intersections between all PUMAs and MSAs and their shared populations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3924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3ac5e202541_0_1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Calibri"/>
              <a:buNone/>
            </a:pPr>
            <a:r>
              <a:rPr lang="en-US" sz="5300" b="1" dirty="0">
                <a:solidFill>
                  <a:schemeClr val="tx1"/>
                </a:solidFill>
              </a:rPr>
              <a:t>CREATION OF MET2023</a:t>
            </a:r>
            <a:endParaRPr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031EA4-B847-0943-B118-CBC4DA9D8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MET2023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817D49-AE06-7297-3F02-A71C64D17F19}"/>
              </a:ext>
            </a:extLst>
          </p:cNvPr>
          <p:cNvSpPr txBox="1"/>
          <p:nvPr/>
        </p:nvSpPr>
        <p:spPr>
          <a:xfrm>
            <a:off x="1452741" y="1071269"/>
            <a:ext cx="8850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tx1"/>
                </a:solidFill>
                <a:latin typeface="+mn-lt"/>
              </a:rPr>
              <a:t>Objective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: identify the association between 2023 MSAs and PUMAs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D94318B-FEB9-5A78-863E-DE05B22BE92C}"/>
              </a:ext>
            </a:extLst>
          </p:cNvPr>
          <p:cNvGrpSpPr/>
          <p:nvPr/>
        </p:nvGrpSpPr>
        <p:grpSpPr>
          <a:xfrm>
            <a:off x="3267075" y="1647234"/>
            <a:ext cx="5810250" cy="4473077"/>
            <a:chOff x="3200400" y="1532934"/>
            <a:chExt cx="5810250" cy="4473077"/>
          </a:xfrm>
        </p:grpSpPr>
        <p:sp>
          <p:nvSpPr>
            <p:cNvPr id="3" name="Google Shape;149;g3a9dbc8198b_0_75">
              <a:extLst>
                <a:ext uri="{FF2B5EF4-FFF2-40B4-BE49-F238E27FC236}">
                  <a16:creationId xmlns:a16="http://schemas.microsoft.com/office/drawing/2014/main" id="{168A4E7D-D18E-6BF4-1FEA-66E5BEDDFC20}"/>
                </a:ext>
              </a:extLst>
            </p:cNvPr>
            <p:cNvSpPr/>
            <p:nvPr/>
          </p:nvSpPr>
          <p:spPr>
            <a:xfrm>
              <a:off x="3200400" y="1532934"/>
              <a:ext cx="5810250" cy="4473077"/>
            </a:xfrm>
            <a:prstGeom prst="rect">
              <a:avLst/>
            </a:prstGeom>
            <a:solidFill>
              <a:srgbClr val="BBEAD4"/>
            </a:solidFill>
            <a:ln>
              <a:noFill/>
            </a:ln>
            <a:effectLst>
              <a:outerShdw blurRad="56584" dist="42438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76375" tIns="38175" rIns="76375" bIns="381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4" b="0" i="0" u="none" strike="noStrike" cap="none" dirty="0">
                <a:solidFill>
                  <a:srgbClr val="00263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5" name="Google Shape;159;g3a9dbc8198b_0_75">
              <a:extLst>
                <a:ext uri="{FF2B5EF4-FFF2-40B4-BE49-F238E27FC236}">
                  <a16:creationId xmlns:a16="http://schemas.microsoft.com/office/drawing/2014/main" id="{EBB2793C-0D67-D51F-A80C-DD514593B600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372513" y="1713337"/>
              <a:ext cx="5446974" cy="4112271"/>
            </a:xfrm>
            <a:prstGeom prst="rect">
              <a:avLst/>
            </a:prstGeom>
            <a:noFill/>
            <a:ln w="10600" cap="flat" cmpd="sng">
              <a:solidFill>
                <a:srgbClr val="00263A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A1A9FC44-52B8-D1F1-C77A-5282B6648043}"/>
              </a:ext>
            </a:extLst>
          </p:cNvPr>
          <p:cNvSpPr/>
          <p:nvPr/>
        </p:nvSpPr>
        <p:spPr>
          <a:xfrm>
            <a:off x="5067300" y="4347876"/>
            <a:ext cx="1628775" cy="168223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426BD3-5600-FA5F-F493-79619FBBB881}"/>
              </a:ext>
            </a:extLst>
          </p:cNvPr>
          <p:cNvSpPr txBox="1"/>
          <p:nvPr/>
        </p:nvSpPr>
        <p:spPr>
          <a:xfrm>
            <a:off x="1249101" y="5105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i="1" dirty="0">
                <a:solidFill>
                  <a:srgbClr val="FF0000"/>
                </a:solidFill>
                <a:latin typeface="+mn-lt"/>
              </a:rPr>
              <a:t>sub-PUMA geographic units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EB0C2CB-C597-670B-438A-6F9A91D0511E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2925501" y="5372100"/>
            <a:ext cx="2056074" cy="25688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F9BBCA2D-C816-C3AB-E6A9-0804BCA18F5D}"/>
              </a:ext>
            </a:extLst>
          </p:cNvPr>
          <p:cNvSpPr/>
          <p:nvPr/>
        </p:nvSpPr>
        <p:spPr>
          <a:xfrm>
            <a:off x="7038975" y="3057524"/>
            <a:ext cx="1847187" cy="28575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F7EB4E5-2F59-05DF-091B-8DBB2D1A7478}"/>
              </a:ext>
            </a:extLst>
          </p:cNvPr>
          <p:cNvSpPr/>
          <p:nvPr/>
        </p:nvSpPr>
        <p:spPr>
          <a:xfrm>
            <a:off x="6486525" y="3881150"/>
            <a:ext cx="1847187" cy="28575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A2E51EC-E9FC-3470-EEDF-9ED5154A20C2}"/>
                  </a:ext>
                </a:extLst>
              </p:cNvPr>
              <p:cNvSpPr txBox="1"/>
              <p:nvPr/>
            </p:nvSpPr>
            <p:spPr>
              <a:xfrm rot="17443458">
                <a:off x="7280715" y="3382489"/>
                <a:ext cx="550961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</m:oMath>
                  </m:oMathPara>
                </a14:m>
                <a:endParaRPr lang="en-US" sz="3200" dirty="0" err="1">
                  <a:solidFill>
                    <a:srgbClr val="FF000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A2E51EC-E9FC-3470-EEDF-9ED5154A20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7443458">
                <a:off x="7280715" y="3382489"/>
                <a:ext cx="550961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A9498B52-9691-6708-74F4-C08340B86F97}"/>
              </a:ext>
            </a:extLst>
          </p:cNvPr>
          <p:cNvSpPr txBox="1"/>
          <p:nvPr/>
        </p:nvSpPr>
        <p:spPr>
          <a:xfrm>
            <a:off x="9613591" y="3881150"/>
            <a:ext cx="10892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i="1" dirty="0">
                <a:solidFill>
                  <a:srgbClr val="FF0000"/>
                </a:solidFill>
                <a:latin typeface="+mn-lt"/>
              </a:rPr>
              <a:t>PUMAs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3CF4A15-75A7-EEAD-522D-3075CA49AF9A}"/>
              </a:ext>
            </a:extLst>
          </p:cNvPr>
          <p:cNvSpPr txBox="1"/>
          <p:nvPr/>
        </p:nvSpPr>
        <p:spPr>
          <a:xfrm>
            <a:off x="9613591" y="2867741"/>
            <a:ext cx="1320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i="1" dirty="0">
                <a:solidFill>
                  <a:srgbClr val="FF0000"/>
                </a:solidFill>
                <a:latin typeface="+mn-lt"/>
              </a:rPr>
              <a:t>MSAs </a:t>
            </a:r>
          </a:p>
          <a:p>
            <a:pPr algn="l"/>
            <a:r>
              <a:rPr lang="en-US" sz="1600" i="1" dirty="0">
                <a:solidFill>
                  <a:srgbClr val="FF0000"/>
                </a:solidFill>
                <a:latin typeface="+mn-lt"/>
              </a:rPr>
              <a:t>(from CBSAs)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9BEB8FC-41A2-BC3B-304A-6082DA6484BB}"/>
              </a:ext>
            </a:extLst>
          </p:cNvPr>
          <p:cNvCxnSpPr>
            <a:stCxn id="24" idx="1"/>
          </p:cNvCxnSpPr>
          <p:nvPr/>
        </p:nvCxnSpPr>
        <p:spPr>
          <a:xfrm flipH="1">
            <a:off x="8953500" y="3160129"/>
            <a:ext cx="660091" cy="40270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D70512D-BC77-C0AD-377B-A178D8ACCC15}"/>
              </a:ext>
            </a:extLst>
          </p:cNvPr>
          <p:cNvCxnSpPr>
            <a:cxnSpLocks/>
            <a:stCxn id="23" idx="1"/>
          </p:cNvCxnSpPr>
          <p:nvPr/>
        </p:nvCxnSpPr>
        <p:spPr>
          <a:xfrm flipH="1" flipV="1">
            <a:off x="8471055" y="4024025"/>
            <a:ext cx="1142536" cy="26402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Arrow: Curved Right 29">
            <a:extLst>
              <a:ext uri="{FF2B5EF4-FFF2-40B4-BE49-F238E27FC236}">
                <a16:creationId xmlns:a16="http://schemas.microsoft.com/office/drawing/2014/main" id="{B6E5F0FF-F3CC-83AA-51D7-A7B1067DF570}"/>
              </a:ext>
            </a:extLst>
          </p:cNvPr>
          <p:cNvSpPr/>
          <p:nvPr/>
        </p:nvSpPr>
        <p:spPr>
          <a:xfrm rot="13101760">
            <a:off x="7145845" y="4016263"/>
            <a:ext cx="810468" cy="2406598"/>
          </a:xfrm>
          <a:prstGeom prst="curvedRightArrow">
            <a:avLst>
              <a:gd name="adj1" fmla="val 25000"/>
              <a:gd name="adj2" fmla="val 49266"/>
              <a:gd name="adj3" fmla="val 22659"/>
            </a:avLst>
          </a:prstGeom>
          <a:gradFill>
            <a:gsLst>
              <a:gs pos="0">
                <a:srgbClr val="FF0000"/>
              </a:gs>
              <a:gs pos="100000">
                <a:srgbClr val="FF0000"/>
              </a:gs>
            </a:gsLst>
          </a:gra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Arrow: Curved Left 30">
            <a:extLst>
              <a:ext uri="{FF2B5EF4-FFF2-40B4-BE49-F238E27FC236}">
                <a16:creationId xmlns:a16="http://schemas.microsoft.com/office/drawing/2014/main" id="{74E76952-F19A-8144-1BBE-D1C118EDF604}"/>
              </a:ext>
            </a:extLst>
          </p:cNvPr>
          <p:cNvSpPr/>
          <p:nvPr/>
        </p:nvSpPr>
        <p:spPr>
          <a:xfrm rot="13938043">
            <a:off x="5413149" y="1947091"/>
            <a:ext cx="1041851" cy="2835694"/>
          </a:xfrm>
          <a:prstGeom prst="curvedLeftArrow">
            <a:avLst/>
          </a:prstGeom>
          <a:gradFill>
            <a:gsLst>
              <a:gs pos="0">
                <a:srgbClr val="FF0000"/>
              </a:gs>
              <a:gs pos="100000">
                <a:srgbClr val="FF0000"/>
              </a:gs>
            </a:gsLst>
          </a:gra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19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2" grpId="0"/>
      <p:bldP spid="16" grpId="0" animBg="1"/>
      <p:bldP spid="20" grpId="0" animBg="1"/>
      <p:bldP spid="22" grpId="0"/>
      <p:bldP spid="23" grpId="0"/>
      <p:bldP spid="24" grpId="0"/>
      <p:bldP spid="30" grpId="0" animBg="1"/>
      <p:bldP spid="3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04A0FD-2436-32A0-B14A-C82EA65A0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5D0D1CF-6BD2-920A-B5CC-66555F3EA00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10972800" cy="898525"/>
          </a:xfrm>
        </p:spPr>
        <p:txBody>
          <a:bodyPr/>
          <a:lstStyle/>
          <a:p>
            <a:r>
              <a:rPr lang="en-US" dirty="0"/>
              <a:t>MET2023</a:t>
            </a:r>
          </a:p>
        </p:txBody>
      </p:sp>
      <p:sp>
        <p:nvSpPr>
          <p:cNvPr id="6" name="Google Shape;366;g3a3f80e7e0a_0_62">
            <a:extLst>
              <a:ext uri="{FF2B5EF4-FFF2-40B4-BE49-F238E27FC236}">
                <a16:creationId xmlns:a16="http://schemas.microsoft.com/office/drawing/2014/main" id="{46698C23-94A9-6C94-BCC5-8C56D13BB873}"/>
              </a:ext>
            </a:extLst>
          </p:cNvPr>
          <p:cNvSpPr txBox="1"/>
          <p:nvPr/>
        </p:nvSpPr>
        <p:spPr>
          <a:xfrm>
            <a:off x="7089942" y="6052797"/>
            <a:ext cx="1574224" cy="430857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 rtl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+mn-lt"/>
              </a:rPr>
              <a:t>2020 Blocks</a:t>
            </a:r>
            <a:endParaRPr sz="1600" b="1" dirty="0">
              <a:solidFill>
                <a:schemeClr val="bg1">
                  <a:lumMod val="20000"/>
                  <a:lumOff val="80000"/>
                </a:schemeClr>
              </a:solidFill>
              <a:latin typeface="+mn-lt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F21CC41-E345-EF17-24DA-A583CAE7EC6D}"/>
              </a:ext>
            </a:extLst>
          </p:cNvPr>
          <p:cNvSpPr/>
          <p:nvPr/>
        </p:nvSpPr>
        <p:spPr>
          <a:xfrm>
            <a:off x="10844958" y="1725548"/>
            <a:ext cx="1151764" cy="1009736"/>
          </a:xfrm>
          <a:prstGeom prst="ellipse">
            <a:avLst/>
          </a:prstGeom>
          <a:solidFill>
            <a:srgbClr val="0070C0"/>
          </a:solidFill>
          <a:ln w="2540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2020 PUMAs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0FE0DA3-E443-BE21-509A-BF8A8FE5B64A}"/>
              </a:ext>
            </a:extLst>
          </p:cNvPr>
          <p:cNvSpPr/>
          <p:nvPr/>
        </p:nvSpPr>
        <p:spPr>
          <a:xfrm>
            <a:off x="4267064" y="3774980"/>
            <a:ext cx="1213390" cy="897467"/>
          </a:xfrm>
          <a:prstGeom prst="ellipse">
            <a:avLst/>
          </a:prstGeom>
          <a:solidFill>
            <a:srgbClr val="C00000"/>
          </a:solidFill>
          <a:ln w="2540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2020 Counties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3867AC-750A-F4E4-6D60-3FD875F10F24}"/>
              </a:ext>
            </a:extLst>
          </p:cNvPr>
          <p:cNvSpPr txBox="1"/>
          <p:nvPr/>
        </p:nvSpPr>
        <p:spPr>
          <a:xfrm>
            <a:off x="1452741" y="1071269"/>
            <a:ext cx="9342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tx1"/>
                </a:solidFill>
                <a:latin typeface="+mn-lt"/>
              </a:rPr>
              <a:t>Objective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: identify the association between 2023 MSAs and 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2020 PUMAs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0133BC8-3D1B-4772-44B0-FF77090660DC}"/>
              </a:ext>
            </a:extLst>
          </p:cNvPr>
          <p:cNvSpPr/>
          <p:nvPr/>
        </p:nvSpPr>
        <p:spPr>
          <a:xfrm>
            <a:off x="1927287" y="1720828"/>
            <a:ext cx="1406158" cy="1044211"/>
          </a:xfrm>
          <a:prstGeom prst="ellipse">
            <a:avLst/>
          </a:prstGeom>
          <a:solidFill>
            <a:srgbClr val="C00000"/>
          </a:solidFill>
          <a:ln w="2540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2023 MSAs</a:t>
            </a:r>
          </a:p>
        </p:txBody>
      </p:sp>
      <p:sp>
        <p:nvSpPr>
          <p:cNvPr id="23" name="Arrow: Left-Right 22">
            <a:extLst>
              <a:ext uri="{FF2B5EF4-FFF2-40B4-BE49-F238E27FC236}">
                <a16:creationId xmlns:a16="http://schemas.microsoft.com/office/drawing/2014/main" id="{8EC647DE-9BE0-BEE4-6222-2ECCA93BBF64}"/>
              </a:ext>
            </a:extLst>
          </p:cNvPr>
          <p:cNvSpPr/>
          <p:nvPr/>
        </p:nvSpPr>
        <p:spPr>
          <a:xfrm>
            <a:off x="3396042" y="1848164"/>
            <a:ext cx="7412704" cy="759959"/>
          </a:xfrm>
          <a:prstGeom prst="leftRightArrow">
            <a:avLst/>
          </a:prstGeom>
          <a:gradFill>
            <a:gsLst>
              <a:gs pos="0">
                <a:srgbClr val="7030A0"/>
              </a:gs>
              <a:gs pos="100000">
                <a:srgbClr val="7030A0"/>
              </a:gs>
            </a:gsLst>
          </a:gra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MET2023 </a:t>
            </a:r>
            <a:r>
              <a:rPr lang="en-US" dirty="0">
                <a:solidFill>
                  <a:srgbClr val="FFFFFF"/>
                </a:solidFill>
              </a:rPr>
              <a:t>(2022 – 2031 ACS samples)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F790230-9A6A-DC52-F983-E7D3A0303F0E}"/>
              </a:ext>
            </a:extLst>
          </p:cNvPr>
          <p:cNvSpPr/>
          <p:nvPr/>
        </p:nvSpPr>
        <p:spPr>
          <a:xfrm>
            <a:off x="42849" y="5728352"/>
            <a:ext cx="2265572" cy="1027017"/>
          </a:xfrm>
          <a:prstGeom prst="ellipse">
            <a:avLst/>
          </a:prstGeom>
          <a:solidFill>
            <a:srgbClr val="C49500"/>
          </a:solidFill>
          <a:ln w="2540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2022 CT Counties </a:t>
            </a:r>
          </a:p>
          <a:p>
            <a:pPr algn="ctr"/>
            <a:r>
              <a:rPr lang="en-US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(Planning Regions)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CFA6E1B-32A4-6895-1277-BDA029DD99D6}"/>
              </a:ext>
            </a:extLst>
          </p:cNvPr>
          <p:cNvSpPr txBox="1"/>
          <p:nvPr/>
        </p:nvSpPr>
        <p:spPr>
          <a:xfrm>
            <a:off x="361673" y="3657401"/>
            <a:ext cx="2043967" cy="1323439"/>
          </a:xfrm>
          <a:prstGeom prst="rect">
            <a:avLst/>
          </a:prstGeom>
          <a:solidFill>
            <a:srgbClr val="FCF4D8"/>
          </a:solidFill>
          <a:ln w="15875">
            <a:solidFill>
              <a:srgbClr val="C495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solidFill>
                  <a:srgbClr val="C49500"/>
                </a:solidFill>
                <a:latin typeface="+mn-lt"/>
              </a:rPr>
              <a:t>Special handling for Connecticut:</a:t>
            </a:r>
          </a:p>
          <a:p>
            <a:pPr algn="l"/>
            <a:r>
              <a:rPr lang="en-US" sz="1600" dirty="0">
                <a:solidFill>
                  <a:srgbClr val="C49500"/>
                </a:solidFill>
                <a:latin typeface="+mn-lt"/>
              </a:rPr>
              <a:t>2020 ‘counties’ changed to ‘planning regions’ in 2022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8AB9940-1AD1-FA9E-9E2B-06BF96056A73}"/>
              </a:ext>
            </a:extLst>
          </p:cNvPr>
          <p:cNvCxnSpPr>
            <a:cxnSpLocks/>
            <a:stCxn id="40" idx="2"/>
            <a:endCxn id="24" idx="6"/>
          </p:cNvCxnSpPr>
          <p:nvPr/>
        </p:nvCxnSpPr>
        <p:spPr>
          <a:xfrm flipH="1" flipV="1">
            <a:off x="2308421" y="6241861"/>
            <a:ext cx="1786420" cy="5271"/>
          </a:xfrm>
          <a:prstGeom prst="straightConnector1">
            <a:avLst/>
          </a:prstGeom>
          <a:ln w="28575">
            <a:solidFill>
              <a:srgbClr val="C49500"/>
            </a:solidFill>
            <a:tailEnd type="triangle" w="lg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694546F-3ACD-6E09-582A-F0BD912E4AE0}"/>
              </a:ext>
            </a:extLst>
          </p:cNvPr>
          <p:cNvSpPr txBox="1"/>
          <p:nvPr/>
        </p:nvSpPr>
        <p:spPr>
          <a:xfrm>
            <a:off x="2514867" y="5826361"/>
            <a:ext cx="15618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i="1" dirty="0">
                <a:solidFill>
                  <a:srgbClr val="C49500"/>
                </a:solidFill>
                <a:latin typeface="+mn-lt"/>
              </a:rPr>
              <a:t>Census Bureau composition file </a:t>
            </a:r>
          </a:p>
          <a:p>
            <a:pPr algn="l"/>
            <a:r>
              <a:rPr lang="en-US" sz="1200" i="1" dirty="0">
                <a:solidFill>
                  <a:srgbClr val="C49500"/>
                </a:solidFill>
                <a:latin typeface="+mn-lt"/>
              </a:rPr>
              <a:t>2020 Block Groups to 2022 Counties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C407543-AEBA-B102-D89D-DEA6F4C03093}"/>
              </a:ext>
            </a:extLst>
          </p:cNvPr>
          <p:cNvCxnSpPr>
            <a:cxnSpLocks/>
            <a:stCxn id="24" idx="7"/>
            <a:endCxn id="18" idx="3"/>
          </p:cNvCxnSpPr>
          <p:nvPr/>
        </p:nvCxnSpPr>
        <p:spPr>
          <a:xfrm flipV="1">
            <a:off x="1976636" y="4541016"/>
            <a:ext cx="2468125" cy="1337739"/>
          </a:xfrm>
          <a:prstGeom prst="straightConnector1">
            <a:avLst/>
          </a:prstGeom>
          <a:ln w="28575">
            <a:solidFill>
              <a:srgbClr val="C49500"/>
            </a:solidFill>
            <a:tailEnd type="triangle" w="lg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AE2C445-D0A4-17DB-96A7-9C46A76CF415}"/>
              </a:ext>
            </a:extLst>
          </p:cNvPr>
          <p:cNvGrpSpPr/>
          <p:nvPr/>
        </p:nvGrpSpPr>
        <p:grpSpPr>
          <a:xfrm>
            <a:off x="3127518" y="2612118"/>
            <a:ext cx="1488769" cy="1294293"/>
            <a:chOff x="3127518" y="2378582"/>
            <a:chExt cx="1488769" cy="1294293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477CFDD-CB64-D1F7-0706-46DD8DD9B307}"/>
                </a:ext>
              </a:extLst>
            </p:cNvPr>
            <p:cNvCxnSpPr>
              <a:cxnSpLocks/>
              <a:stCxn id="18" idx="1"/>
              <a:endCxn id="13" idx="5"/>
            </p:cNvCxnSpPr>
            <p:nvPr/>
          </p:nvCxnSpPr>
          <p:spPr>
            <a:xfrm flipH="1" flipV="1">
              <a:off x="3127518" y="2378582"/>
              <a:ext cx="1317243" cy="1294293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890361-1E60-17B0-C704-F7B8C36E238C}"/>
                </a:ext>
              </a:extLst>
            </p:cNvPr>
            <p:cNvSpPr txBox="1"/>
            <p:nvPr/>
          </p:nvSpPr>
          <p:spPr>
            <a:xfrm rot="2655471">
              <a:off x="3134630" y="2890489"/>
              <a:ext cx="1481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200" i="1" dirty="0">
                  <a:solidFill>
                    <a:srgbClr val="C00000"/>
                  </a:solidFill>
                  <a:latin typeface="+mn-lt"/>
                </a:rPr>
                <a:t>Census Bureau </a:t>
              </a:r>
            </a:p>
            <a:p>
              <a:pPr algn="l"/>
              <a:r>
                <a:rPr lang="en-US" sz="1200" i="1" dirty="0">
                  <a:solidFill>
                    <a:srgbClr val="C00000"/>
                  </a:solidFill>
                  <a:latin typeface="+mn-lt"/>
                </a:rPr>
                <a:t>CBSA delineation file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7F525A6-E251-8A4B-9A8A-1AA40B0B4D89}"/>
              </a:ext>
            </a:extLst>
          </p:cNvPr>
          <p:cNvGrpSpPr/>
          <p:nvPr/>
        </p:nvGrpSpPr>
        <p:grpSpPr>
          <a:xfrm>
            <a:off x="5302757" y="4541016"/>
            <a:ext cx="1787185" cy="1727210"/>
            <a:chOff x="5302757" y="4418649"/>
            <a:chExt cx="1787185" cy="1727210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C2E44C7-0D28-E295-A72F-C554B7494D56}"/>
                </a:ext>
              </a:extLst>
            </p:cNvPr>
            <p:cNvCxnSpPr>
              <a:cxnSpLocks/>
              <a:stCxn id="6" idx="1"/>
              <a:endCxn id="18" idx="5"/>
            </p:cNvCxnSpPr>
            <p:nvPr/>
          </p:nvCxnSpPr>
          <p:spPr>
            <a:xfrm flipH="1" flipV="1">
              <a:off x="5302757" y="4418649"/>
              <a:ext cx="1787185" cy="172721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61E968B-3E21-08F2-EEB3-CC3F9C3D66F4}"/>
                </a:ext>
              </a:extLst>
            </p:cNvPr>
            <p:cNvSpPr txBox="1"/>
            <p:nvPr/>
          </p:nvSpPr>
          <p:spPr>
            <a:xfrm rot="2736130">
              <a:off x="5480694" y="4920315"/>
              <a:ext cx="11153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200" i="1" dirty="0">
                  <a:solidFill>
                    <a:srgbClr val="C00000"/>
                  </a:solidFill>
                  <a:latin typeface="+mn-lt"/>
                </a:rPr>
                <a:t>Extract from Block IDs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29F84CF-05D1-9B8E-DF0B-92A478CAB905}"/>
              </a:ext>
            </a:extLst>
          </p:cNvPr>
          <p:cNvSpPr txBox="1"/>
          <p:nvPr/>
        </p:nvSpPr>
        <p:spPr>
          <a:xfrm>
            <a:off x="6942937" y="5602647"/>
            <a:ext cx="1875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NHGIS table file </a:t>
            </a:r>
          </a:p>
          <a:p>
            <a:pPr algn="ctr"/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(2020 populations)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27A9DF17-7519-3B27-DD58-FF358C9F02A4}"/>
              </a:ext>
            </a:extLst>
          </p:cNvPr>
          <p:cNvSpPr/>
          <p:nvPr/>
        </p:nvSpPr>
        <p:spPr>
          <a:xfrm>
            <a:off x="4094841" y="5733623"/>
            <a:ext cx="1580771" cy="1027017"/>
          </a:xfrm>
          <a:prstGeom prst="ellipse">
            <a:avLst/>
          </a:prstGeom>
          <a:solidFill>
            <a:srgbClr val="C49500"/>
          </a:solidFill>
          <a:ln w="2540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2020 CT Block Groups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482AEF5-DFE5-2027-FFEB-B365CF6C6FD5}"/>
              </a:ext>
            </a:extLst>
          </p:cNvPr>
          <p:cNvCxnSpPr>
            <a:cxnSpLocks/>
            <a:stCxn id="6" idx="1"/>
            <a:endCxn id="40" idx="6"/>
          </p:cNvCxnSpPr>
          <p:nvPr/>
        </p:nvCxnSpPr>
        <p:spPr>
          <a:xfrm flipH="1" flipV="1">
            <a:off x="5675612" y="6247132"/>
            <a:ext cx="1414330" cy="21094"/>
          </a:xfrm>
          <a:prstGeom prst="straightConnector1">
            <a:avLst/>
          </a:prstGeom>
          <a:ln w="28575">
            <a:solidFill>
              <a:srgbClr val="C49500"/>
            </a:solidFill>
            <a:tailEnd type="triangle" w="lg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66D2F65F-1D97-392F-57AE-F2A3373C8278}"/>
              </a:ext>
            </a:extLst>
          </p:cNvPr>
          <p:cNvSpPr txBox="1"/>
          <p:nvPr/>
        </p:nvSpPr>
        <p:spPr>
          <a:xfrm>
            <a:off x="5735876" y="6027265"/>
            <a:ext cx="1062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i="1" dirty="0">
                <a:solidFill>
                  <a:srgbClr val="C49500"/>
                </a:solidFill>
                <a:latin typeface="+mn-lt"/>
              </a:rPr>
              <a:t>Extract from Block IDs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B2255D7-6A65-8FBB-7584-EFAC874E6F1A}"/>
              </a:ext>
            </a:extLst>
          </p:cNvPr>
          <p:cNvSpPr txBox="1"/>
          <p:nvPr/>
        </p:nvSpPr>
        <p:spPr>
          <a:xfrm rot="19840644">
            <a:off x="2212059" y="4883646"/>
            <a:ext cx="2299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i="1" dirty="0">
                <a:solidFill>
                  <a:srgbClr val="C49500"/>
                </a:solidFill>
                <a:latin typeface="+mn-lt"/>
              </a:rPr>
              <a:t>Merge 2022 CT Planning Regions with all other 2020 Counties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442A673-C89B-E6B0-D62F-EA4763AE8A81}"/>
              </a:ext>
            </a:extLst>
          </p:cNvPr>
          <p:cNvCxnSpPr>
            <a:cxnSpLocks/>
            <a:stCxn id="6" idx="3"/>
            <a:endCxn id="14" idx="3"/>
          </p:cNvCxnSpPr>
          <p:nvPr/>
        </p:nvCxnSpPr>
        <p:spPr>
          <a:xfrm flipV="1">
            <a:off x="8664166" y="2587412"/>
            <a:ext cx="2349464" cy="3680814"/>
          </a:xfrm>
          <a:prstGeom prst="straightConnector1">
            <a:avLst/>
          </a:prstGeom>
          <a:ln w="28575">
            <a:solidFill>
              <a:srgbClr val="0070C0"/>
            </a:solidFill>
            <a:tailEnd type="triangle" w="lg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796372C-4B18-37D3-85FF-816AEE29B2E4}"/>
              </a:ext>
            </a:extLst>
          </p:cNvPr>
          <p:cNvSpPr txBox="1"/>
          <p:nvPr/>
        </p:nvSpPr>
        <p:spPr>
          <a:xfrm rot="18133451">
            <a:off x="9172063" y="4120849"/>
            <a:ext cx="1404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i="1" dirty="0">
                <a:solidFill>
                  <a:srgbClr val="0070C0"/>
                </a:solidFill>
                <a:latin typeface="+mn-lt"/>
              </a:rPr>
              <a:t>NHGIS table files</a:t>
            </a:r>
          </a:p>
          <a:p>
            <a:pPr algn="l"/>
            <a:r>
              <a:rPr lang="en-US" i="1" dirty="0">
                <a:solidFill>
                  <a:srgbClr val="0070C0"/>
                </a:solidFill>
                <a:latin typeface="+mn-lt"/>
              </a:rPr>
              <a:t>include PUMA ID</a:t>
            </a:r>
          </a:p>
        </p:txBody>
      </p:sp>
    </p:spTree>
    <p:extLst>
      <p:ext uri="{BB962C8B-B14F-4D97-AF65-F5344CB8AC3E}">
        <p14:creationId xmlns:p14="http://schemas.microsoft.com/office/powerpoint/2010/main" val="357367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8" grpId="0" animBg="1"/>
      <p:bldP spid="13" grpId="0" animBg="1"/>
      <p:bldP spid="23" grpId="0" animBg="1"/>
      <p:bldP spid="24" grpId="0" animBg="1"/>
      <p:bldP spid="25" grpId="0" animBg="1"/>
      <p:bldP spid="12" grpId="0"/>
      <p:bldP spid="5" grpId="0"/>
      <p:bldP spid="40" grpId="0" animBg="1"/>
      <p:bldP spid="52" grpId="0"/>
      <p:bldP spid="78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3F760C-0D67-3A93-CC9B-DFCCBBF2E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5A4873C-ECB7-134C-F0E1-2D9DA93C94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10972800" cy="898525"/>
          </a:xfrm>
        </p:spPr>
        <p:txBody>
          <a:bodyPr/>
          <a:lstStyle/>
          <a:p>
            <a:r>
              <a:rPr lang="en-US" dirty="0"/>
              <a:t>MET2023</a:t>
            </a:r>
          </a:p>
        </p:txBody>
      </p:sp>
      <p:sp>
        <p:nvSpPr>
          <p:cNvPr id="6" name="Google Shape;366;g3a3f80e7e0a_0_62">
            <a:extLst>
              <a:ext uri="{FF2B5EF4-FFF2-40B4-BE49-F238E27FC236}">
                <a16:creationId xmlns:a16="http://schemas.microsoft.com/office/drawing/2014/main" id="{7B2D4FD4-D3C2-62F2-61D4-BF0FB43C800C}"/>
              </a:ext>
            </a:extLst>
          </p:cNvPr>
          <p:cNvSpPr txBox="1"/>
          <p:nvPr/>
        </p:nvSpPr>
        <p:spPr>
          <a:xfrm>
            <a:off x="7089942" y="6052797"/>
            <a:ext cx="1574224" cy="430857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 rtl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+mn-lt"/>
              </a:rPr>
              <a:t>2020 Blocks</a:t>
            </a:r>
            <a:endParaRPr sz="1600" b="1" dirty="0">
              <a:solidFill>
                <a:schemeClr val="bg1">
                  <a:lumMod val="20000"/>
                  <a:lumOff val="80000"/>
                </a:schemeClr>
              </a:solidFill>
              <a:latin typeface="+mn-lt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02FD6B0-ED58-3130-F6CC-A5B2363510C1}"/>
              </a:ext>
            </a:extLst>
          </p:cNvPr>
          <p:cNvSpPr/>
          <p:nvPr/>
        </p:nvSpPr>
        <p:spPr>
          <a:xfrm>
            <a:off x="10844958" y="1725548"/>
            <a:ext cx="1151764" cy="1009736"/>
          </a:xfrm>
          <a:prstGeom prst="ellipse">
            <a:avLst/>
          </a:prstGeom>
          <a:solidFill>
            <a:srgbClr val="0070C0"/>
          </a:solidFill>
          <a:ln w="2540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2010 PUMAs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B71543C-9D07-3567-CAC0-9BBBB2C9577C}"/>
              </a:ext>
            </a:extLst>
          </p:cNvPr>
          <p:cNvSpPr/>
          <p:nvPr/>
        </p:nvSpPr>
        <p:spPr>
          <a:xfrm>
            <a:off x="4267064" y="3774980"/>
            <a:ext cx="1213390" cy="897467"/>
          </a:xfrm>
          <a:prstGeom prst="ellipse">
            <a:avLst/>
          </a:prstGeom>
          <a:solidFill>
            <a:srgbClr val="C00000"/>
          </a:solidFill>
          <a:ln w="2540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2020 Counties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6CDF47-305D-A242-EDEB-6E97C70B932D}"/>
              </a:ext>
            </a:extLst>
          </p:cNvPr>
          <p:cNvSpPr txBox="1"/>
          <p:nvPr/>
        </p:nvSpPr>
        <p:spPr>
          <a:xfrm>
            <a:off x="1452741" y="1071269"/>
            <a:ext cx="9286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tx1"/>
                </a:solidFill>
                <a:latin typeface="+mn-lt"/>
              </a:rPr>
              <a:t>Objective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: identify the association between 2023 MSAs and 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2010 PUMAs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CF4A440-B400-EC29-AA73-3ED86B371B49}"/>
              </a:ext>
            </a:extLst>
          </p:cNvPr>
          <p:cNvCxnSpPr>
            <a:cxnSpLocks/>
            <a:endCxn id="7" idx="3"/>
          </p:cNvCxnSpPr>
          <p:nvPr/>
        </p:nvCxnSpPr>
        <p:spPr>
          <a:xfrm flipV="1">
            <a:off x="8664166" y="5000560"/>
            <a:ext cx="1176454" cy="1252377"/>
          </a:xfrm>
          <a:prstGeom prst="straightConnector1">
            <a:avLst/>
          </a:prstGeom>
          <a:ln w="28575">
            <a:solidFill>
              <a:srgbClr val="0070C0"/>
            </a:solidFill>
            <a:tailEnd type="triangle" w="lg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1A83B2CF-AC59-23D1-8B81-15AC2B388BB0}"/>
              </a:ext>
            </a:extLst>
          </p:cNvPr>
          <p:cNvSpPr/>
          <p:nvPr/>
        </p:nvSpPr>
        <p:spPr>
          <a:xfrm>
            <a:off x="1927287" y="1720828"/>
            <a:ext cx="1406158" cy="1044211"/>
          </a:xfrm>
          <a:prstGeom prst="ellipse">
            <a:avLst/>
          </a:prstGeom>
          <a:solidFill>
            <a:srgbClr val="C00000"/>
          </a:solidFill>
          <a:ln w="2540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2023 MSAs</a:t>
            </a:r>
          </a:p>
        </p:txBody>
      </p:sp>
      <p:sp>
        <p:nvSpPr>
          <p:cNvPr id="23" name="Arrow: Left-Right 22">
            <a:extLst>
              <a:ext uri="{FF2B5EF4-FFF2-40B4-BE49-F238E27FC236}">
                <a16:creationId xmlns:a16="http://schemas.microsoft.com/office/drawing/2014/main" id="{ED834519-AE23-477D-58D3-91C7468A4C7C}"/>
              </a:ext>
            </a:extLst>
          </p:cNvPr>
          <p:cNvSpPr/>
          <p:nvPr/>
        </p:nvSpPr>
        <p:spPr>
          <a:xfrm>
            <a:off x="3396042" y="1848164"/>
            <a:ext cx="7412704" cy="759959"/>
          </a:xfrm>
          <a:prstGeom prst="leftRightArrow">
            <a:avLst/>
          </a:prstGeom>
          <a:gradFill>
            <a:gsLst>
              <a:gs pos="0">
                <a:srgbClr val="7030A0"/>
              </a:gs>
              <a:gs pos="100000">
                <a:srgbClr val="7030A0"/>
              </a:gs>
            </a:gsLst>
          </a:gra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MET2023 </a:t>
            </a:r>
            <a:r>
              <a:rPr lang="en-US" dirty="0">
                <a:solidFill>
                  <a:srgbClr val="FFFFFF"/>
                </a:solidFill>
              </a:rPr>
              <a:t>(2012 – 2021 ACS samples)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7478DFA-B619-C5F2-C321-5B35E539DD22}"/>
              </a:ext>
            </a:extLst>
          </p:cNvPr>
          <p:cNvSpPr/>
          <p:nvPr/>
        </p:nvSpPr>
        <p:spPr>
          <a:xfrm>
            <a:off x="42849" y="5728352"/>
            <a:ext cx="2265572" cy="1027017"/>
          </a:xfrm>
          <a:prstGeom prst="ellipse">
            <a:avLst/>
          </a:prstGeom>
          <a:solidFill>
            <a:srgbClr val="C49500"/>
          </a:solidFill>
          <a:ln w="2540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2022 CT Counties </a:t>
            </a:r>
          </a:p>
          <a:p>
            <a:pPr algn="ctr"/>
            <a:r>
              <a:rPr lang="en-US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(Planning Regions)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169DE4-9778-1461-E474-57A48E4971DD}"/>
              </a:ext>
            </a:extLst>
          </p:cNvPr>
          <p:cNvSpPr txBox="1"/>
          <p:nvPr/>
        </p:nvSpPr>
        <p:spPr>
          <a:xfrm>
            <a:off x="361673" y="3657401"/>
            <a:ext cx="2043967" cy="1323439"/>
          </a:xfrm>
          <a:prstGeom prst="rect">
            <a:avLst/>
          </a:prstGeom>
          <a:solidFill>
            <a:srgbClr val="FCF4D8"/>
          </a:solidFill>
          <a:ln w="15875">
            <a:solidFill>
              <a:srgbClr val="C495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solidFill>
                  <a:srgbClr val="C49500"/>
                </a:solidFill>
                <a:latin typeface="+mn-lt"/>
              </a:rPr>
              <a:t>Special handling for Connecticut:</a:t>
            </a:r>
          </a:p>
          <a:p>
            <a:pPr algn="l"/>
            <a:r>
              <a:rPr lang="en-US" sz="1600" dirty="0">
                <a:solidFill>
                  <a:srgbClr val="C49500"/>
                </a:solidFill>
                <a:latin typeface="+mn-lt"/>
              </a:rPr>
              <a:t>2020 ‘counties’ changed to ‘planning regions’ in 2022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E768E40-767B-5289-676C-776B5F390BA7}"/>
              </a:ext>
            </a:extLst>
          </p:cNvPr>
          <p:cNvCxnSpPr>
            <a:cxnSpLocks/>
            <a:stCxn id="40" idx="2"/>
            <a:endCxn id="24" idx="6"/>
          </p:cNvCxnSpPr>
          <p:nvPr/>
        </p:nvCxnSpPr>
        <p:spPr>
          <a:xfrm flipH="1" flipV="1">
            <a:off x="2308421" y="6241861"/>
            <a:ext cx="1786420" cy="5271"/>
          </a:xfrm>
          <a:prstGeom prst="straightConnector1">
            <a:avLst/>
          </a:prstGeom>
          <a:ln w="28575">
            <a:solidFill>
              <a:srgbClr val="C49500"/>
            </a:solidFill>
            <a:tailEnd type="triangle" w="lg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B0CD53F-895C-37EE-D5DE-CFAD800FE158}"/>
              </a:ext>
            </a:extLst>
          </p:cNvPr>
          <p:cNvSpPr txBox="1"/>
          <p:nvPr/>
        </p:nvSpPr>
        <p:spPr>
          <a:xfrm>
            <a:off x="2514867" y="5826361"/>
            <a:ext cx="15618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i="1" dirty="0">
                <a:solidFill>
                  <a:srgbClr val="C49500"/>
                </a:solidFill>
                <a:latin typeface="+mn-lt"/>
              </a:rPr>
              <a:t>Census Bureau composition file </a:t>
            </a:r>
          </a:p>
          <a:p>
            <a:pPr algn="l"/>
            <a:r>
              <a:rPr lang="en-US" sz="1200" i="1" dirty="0">
                <a:solidFill>
                  <a:srgbClr val="C49500"/>
                </a:solidFill>
                <a:latin typeface="+mn-lt"/>
              </a:rPr>
              <a:t>2020 Block Groups to 2022 Counties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23463BF-588C-A6B8-B23A-33BAD2882F14}"/>
              </a:ext>
            </a:extLst>
          </p:cNvPr>
          <p:cNvCxnSpPr>
            <a:cxnSpLocks/>
            <a:stCxn id="24" idx="7"/>
            <a:endCxn id="18" idx="3"/>
          </p:cNvCxnSpPr>
          <p:nvPr/>
        </p:nvCxnSpPr>
        <p:spPr>
          <a:xfrm flipV="1">
            <a:off x="1976636" y="4541016"/>
            <a:ext cx="2468125" cy="1337739"/>
          </a:xfrm>
          <a:prstGeom prst="straightConnector1">
            <a:avLst/>
          </a:prstGeom>
          <a:ln w="28575">
            <a:solidFill>
              <a:srgbClr val="C49500"/>
            </a:solidFill>
            <a:tailEnd type="triangle" w="lg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6E3DB67-7FDE-7BA5-6636-66DBC977304E}"/>
              </a:ext>
            </a:extLst>
          </p:cNvPr>
          <p:cNvGrpSpPr/>
          <p:nvPr/>
        </p:nvGrpSpPr>
        <p:grpSpPr>
          <a:xfrm>
            <a:off x="3127518" y="2612118"/>
            <a:ext cx="1488769" cy="1294293"/>
            <a:chOff x="3127518" y="2378582"/>
            <a:chExt cx="1488769" cy="1294293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7F904BD-C960-C321-31A7-65BBC63C95D5}"/>
                </a:ext>
              </a:extLst>
            </p:cNvPr>
            <p:cNvCxnSpPr>
              <a:cxnSpLocks/>
              <a:stCxn id="18" idx="1"/>
              <a:endCxn id="13" idx="5"/>
            </p:cNvCxnSpPr>
            <p:nvPr/>
          </p:nvCxnSpPr>
          <p:spPr>
            <a:xfrm flipH="1" flipV="1">
              <a:off x="3127518" y="2378582"/>
              <a:ext cx="1317243" cy="1294293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669A4E9-492E-E577-C155-D60D55FBCA37}"/>
                </a:ext>
              </a:extLst>
            </p:cNvPr>
            <p:cNvSpPr txBox="1"/>
            <p:nvPr/>
          </p:nvSpPr>
          <p:spPr>
            <a:xfrm rot="2655471">
              <a:off x="3134630" y="2890489"/>
              <a:ext cx="1481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200" i="1" dirty="0">
                  <a:solidFill>
                    <a:srgbClr val="C00000"/>
                  </a:solidFill>
                  <a:latin typeface="+mn-lt"/>
                </a:rPr>
                <a:t>Census Bureau </a:t>
              </a:r>
            </a:p>
            <a:p>
              <a:pPr algn="l"/>
              <a:r>
                <a:rPr lang="en-US" sz="1200" i="1" dirty="0">
                  <a:solidFill>
                    <a:srgbClr val="C00000"/>
                  </a:solidFill>
                  <a:latin typeface="+mn-lt"/>
                </a:rPr>
                <a:t>CBSA delineation file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5DB6CC3-B061-43BF-9653-B878C0541475}"/>
              </a:ext>
            </a:extLst>
          </p:cNvPr>
          <p:cNvGrpSpPr/>
          <p:nvPr/>
        </p:nvGrpSpPr>
        <p:grpSpPr>
          <a:xfrm>
            <a:off x="5302757" y="4541016"/>
            <a:ext cx="1787185" cy="1727210"/>
            <a:chOff x="5302757" y="4418649"/>
            <a:chExt cx="1787185" cy="1727210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BE3D686-0DDA-3090-80C5-FDE088B8DE53}"/>
                </a:ext>
              </a:extLst>
            </p:cNvPr>
            <p:cNvCxnSpPr>
              <a:cxnSpLocks/>
              <a:stCxn id="6" idx="1"/>
              <a:endCxn id="18" idx="5"/>
            </p:cNvCxnSpPr>
            <p:nvPr/>
          </p:nvCxnSpPr>
          <p:spPr>
            <a:xfrm flipH="1" flipV="1">
              <a:off x="5302757" y="4418649"/>
              <a:ext cx="1787185" cy="172721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05F819F-CF12-7CE1-3874-F5093CE89BFD}"/>
                </a:ext>
              </a:extLst>
            </p:cNvPr>
            <p:cNvSpPr txBox="1"/>
            <p:nvPr/>
          </p:nvSpPr>
          <p:spPr>
            <a:xfrm rot="2736130">
              <a:off x="5480694" y="4920315"/>
              <a:ext cx="11153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200" i="1" dirty="0">
                  <a:solidFill>
                    <a:srgbClr val="C00000"/>
                  </a:solidFill>
                  <a:latin typeface="+mn-lt"/>
                </a:rPr>
                <a:t>Extract from Block IDs</a:t>
              </a: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C378C027-2722-EC9C-4735-344FCE866313}"/>
              </a:ext>
            </a:extLst>
          </p:cNvPr>
          <p:cNvSpPr/>
          <p:nvPr/>
        </p:nvSpPr>
        <p:spPr>
          <a:xfrm>
            <a:off x="9668303" y="4208424"/>
            <a:ext cx="1176655" cy="928045"/>
          </a:xfrm>
          <a:prstGeom prst="ellipse">
            <a:avLst/>
          </a:prstGeom>
          <a:solidFill>
            <a:srgbClr val="0070C0"/>
          </a:solidFill>
          <a:ln w="2540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2010 Tracts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FD93A0D-C9C6-A924-6B3A-A34D0F1A413B}"/>
              </a:ext>
            </a:extLst>
          </p:cNvPr>
          <p:cNvGrpSpPr/>
          <p:nvPr/>
        </p:nvGrpSpPr>
        <p:grpSpPr>
          <a:xfrm>
            <a:off x="10256631" y="2735284"/>
            <a:ext cx="1164209" cy="1487670"/>
            <a:chOff x="10256631" y="2201141"/>
            <a:chExt cx="1164209" cy="148767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434EE0E-DEBD-78A9-C51B-EB23E1500459}"/>
                </a:ext>
              </a:extLst>
            </p:cNvPr>
            <p:cNvSpPr txBox="1"/>
            <p:nvPr/>
          </p:nvSpPr>
          <p:spPr>
            <a:xfrm rot="18489872">
              <a:off x="10110587" y="2575153"/>
              <a:ext cx="13963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200" i="1" dirty="0">
                  <a:solidFill>
                    <a:srgbClr val="0070C0"/>
                  </a:solidFill>
                  <a:latin typeface="+mn-lt"/>
                </a:rPr>
                <a:t>Census Bureau composition file </a:t>
              </a:r>
            </a:p>
            <a:p>
              <a:pPr algn="l"/>
              <a:r>
                <a:rPr lang="en-US" sz="1200" i="1" dirty="0">
                  <a:solidFill>
                    <a:srgbClr val="0070C0"/>
                  </a:solidFill>
                  <a:latin typeface="+mn-lt"/>
                </a:rPr>
                <a:t>2010 Tracts to 2010 PUMAs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C2C6B823-82A8-2F8D-5605-CBD58A445FC7}"/>
                </a:ext>
              </a:extLst>
            </p:cNvPr>
            <p:cNvCxnSpPr>
              <a:cxnSpLocks/>
              <a:stCxn id="7" idx="0"/>
              <a:endCxn id="14" idx="4"/>
            </p:cNvCxnSpPr>
            <p:nvPr/>
          </p:nvCxnSpPr>
          <p:spPr>
            <a:xfrm flipV="1">
              <a:off x="10256631" y="2201141"/>
              <a:ext cx="1164209" cy="147314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 w="lg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ED23C68-41D5-2E9E-D5E1-BF2B699A72D3}"/>
              </a:ext>
            </a:extLst>
          </p:cNvPr>
          <p:cNvSpPr txBox="1"/>
          <p:nvPr/>
        </p:nvSpPr>
        <p:spPr>
          <a:xfrm>
            <a:off x="6942937" y="5602647"/>
            <a:ext cx="1875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NHGIS table file </a:t>
            </a:r>
          </a:p>
          <a:p>
            <a:pPr algn="ctr"/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(2020 populations)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D380650C-59C6-652A-8775-9AE7A6C6B417}"/>
              </a:ext>
            </a:extLst>
          </p:cNvPr>
          <p:cNvSpPr/>
          <p:nvPr/>
        </p:nvSpPr>
        <p:spPr>
          <a:xfrm>
            <a:off x="4094841" y="5733623"/>
            <a:ext cx="1580771" cy="1027017"/>
          </a:xfrm>
          <a:prstGeom prst="ellipse">
            <a:avLst/>
          </a:prstGeom>
          <a:solidFill>
            <a:srgbClr val="C49500"/>
          </a:solidFill>
          <a:ln w="2540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2020 CT Block Groups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1E4E95C-6846-6922-F81F-7849BA290AF4}"/>
              </a:ext>
            </a:extLst>
          </p:cNvPr>
          <p:cNvCxnSpPr>
            <a:cxnSpLocks/>
            <a:stCxn id="6" idx="1"/>
            <a:endCxn id="40" idx="6"/>
          </p:cNvCxnSpPr>
          <p:nvPr/>
        </p:nvCxnSpPr>
        <p:spPr>
          <a:xfrm flipH="1" flipV="1">
            <a:off x="5675612" y="6247132"/>
            <a:ext cx="1414330" cy="21094"/>
          </a:xfrm>
          <a:prstGeom prst="straightConnector1">
            <a:avLst/>
          </a:prstGeom>
          <a:ln w="28575">
            <a:solidFill>
              <a:srgbClr val="C49500"/>
            </a:solidFill>
            <a:tailEnd type="triangle" w="lg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6832ED61-0335-7B22-28EC-32D49D1DA200}"/>
              </a:ext>
            </a:extLst>
          </p:cNvPr>
          <p:cNvSpPr txBox="1"/>
          <p:nvPr/>
        </p:nvSpPr>
        <p:spPr>
          <a:xfrm>
            <a:off x="5735876" y="6027265"/>
            <a:ext cx="1062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i="1" dirty="0">
                <a:solidFill>
                  <a:srgbClr val="C49500"/>
                </a:solidFill>
                <a:latin typeface="+mn-lt"/>
              </a:rPr>
              <a:t>Extract from Block IDs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0CC6A1D-BECC-E0F2-1F0F-C6E14A1BF26B}"/>
              </a:ext>
            </a:extLst>
          </p:cNvPr>
          <p:cNvSpPr txBox="1"/>
          <p:nvPr/>
        </p:nvSpPr>
        <p:spPr>
          <a:xfrm rot="19840644">
            <a:off x="2212059" y="4883646"/>
            <a:ext cx="2299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i="1" dirty="0">
                <a:solidFill>
                  <a:srgbClr val="C49500"/>
                </a:solidFill>
                <a:latin typeface="+mn-lt"/>
              </a:rPr>
              <a:t>Merge 2022 CT Planning Regions with all other 2020 Counties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9F58642-F802-9984-CDE0-839FEB8AE393}"/>
              </a:ext>
            </a:extLst>
          </p:cNvPr>
          <p:cNvSpPr txBox="1"/>
          <p:nvPr/>
        </p:nvSpPr>
        <p:spPr>
          <a:xfrm rot="18809058">
            <a:off x="8742741" y="5258269"/>
            <a:ext cx="1386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i="1" dirty="0">
                <a:solidFill>
                  <a:srgbClr val="0070C0"/>
                </a:solidFill>
                <a:latin typeface="+mn-lt"/>
              </a:rPr>
              <a:t>NHGIS Crosswalk 2020 Blocks to 2010 Tracts</a:t>
            </a:r>
          </a:p>
        </p:txBody>
      </p:sp>
    </p:spTree>
    <p:extLst>
      <p:ext uri="{BB962C8B-B14F-4D97-AF65-F5344CB8AC3E}">
        <p14:creationId xmlns:p14="http://schemas.microsoft.com/office/powerpoint/2010/main" val="186211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8" grpId="0" animBg="1"/>
      <p:bldP spid="13" grpId="0" animBg="1"/>
      <p:bldP spid="23" grpId="0" animBg="1"/>
      <p:bldP spid="24" grpId="0" animBg="1"/>
      <p:bldP spid="25" grpId="0" animBg="1"/>
      <p:bldP spid="12" grpId="0"/>
      <p:bldP spid="7" grpId="0" animBg="1"/>
      <p:bldP spid="5" grpId="0"/>
      <p:bldP spid="40" grpId="0" animBg="1"/>
      <p:bldP spid="52" grpId="0"/>
      <p:bldP spid="78" grpId="0"/>
      <p:bldP spid="8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IPUMS USA geographic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Supplementary variables, based on PUMAs…</a:t>
            </a:r>
          </a:p>
          <a:p>
            <a:pPr lvl="1"/>
            <a:r>
              <a:rPr lang="en-US" dirty="0"/>
              <a:t>Counties, cities, metro areas</a:t>
            </a:r>
          </a:p>
          <a:p>
            <a:pPr lvl="1"/>
            <a:r>
              <a:rPr lang="en-US" dirty="0"/>
              <a:t>Urban/rural indicators</a:t>
            </a:r>
          </a:p>
          <a:p>
            <a:pPr lvl="1"/>
            <a:r>
              <a:rPr lang="en-US" dirty="0"/>
              <a:t>“</a:t>
            </a:r>
            <a:r>
              <a:rPr lang="en-US" dirty="0" err="1"/>
              <a:t>ConsPUMAs</a:t>
            </a:r>
            <a:r>
              <a:rPr lang="en-US" dirty="0"/>
              <a:t>”: Sets of PUMAs consistent across time</a:t>
            </a:r>
          </a:p>
          <a:p>
            <a:pPr lvl="1"/>
            <a:r>
              <a:rPr lang="en-US" dirty="0"/>
              <a:t>Migration &amp; place-of-work variables</a:t>
            </a:r>
          </a:p>
          <a:p>
            <a:r>
              <a:rPr lang="en-US" dirty="0"/>
              <a:t>Other resources: </a:t>
            </a:r>
            <a:br>
              <a:rPr lang="en-US" dirty="0"/>
            </a:br>
            <a:r>
              <a:rPr lang="en-US" dirty="0"/>
              <a:t>GIS files, composition files, crosswalks, web maps</a:t>
            </a:r>
          </a:p>
        </p:txBody>
      </p:sp>
    </p:spTree>
    <p:extLst>
      <p:ext uri="{BB962C8B-B14F-4D97-AF65-F5344CB8AC3E}">
        <p14:creationId xmlns:p14="http://schemas.microsoft.com/office/powerpoint/2010/main" val="313429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7744E-927D-729D-7736-19F1ECDC6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URBAN/RURAL INDICATORS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68B729-3176-6D53-7799-7B01AC3286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556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6B4CF681-F20E-4B41-87DF-6887F9B4E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121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41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ac5e202541_0_10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Calibri"/>
              <a:buNone/>
            </a:pPr>
            <a:r>
              <a:rPr lang="en-US" dirty="0"/>
              <a:t>IPUMS USA</a:t>
            </a:r>
            <a:endParaRPr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BE8637-2EE1-AB12-B1B4-722CE6A23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3BB21C46-02E5-AEAF-D28A-C54E9EAD9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91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628C19E-6D9D-444E-E206-D2979C7A8AB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" y="0"/>
            <a:ext cx="12188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31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the united states&#10;&#10;AI-generated content may be incorrect.">
            <a:extLst>
              <a:ext uri="{FF2B5EF4-FFF2-40B4-BE49-F238E27FC236}">
                <a16:creationId xmlns:a16="http://schemas.microsoft.com/office/drawing/2014/main" id="{A119A3B6-7058-DB21-9E59-612A2F320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600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04FAC8-A413-3FF7-EF1F-F05E4E92B5B5}"/>
              </a:ext>
            </a:extLst>
          </p:cNvPr>
          <p:cNvSpPr txBox="1"/>
          <p:nvPr/>
        </p:nvSpPr>
        <p:spPr>
          <a:xfrm>
            <a:off x="8970630" y="5642753"/>
            <a:ext cx="25603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000" b="1" i="1" dirty="0">
                <a:solidFill>
                  <a:schemeClr val="tx1"/>
                </a:solidFill>
                <a:latin typeface="+mn-lt"/>
              </a:rPr>
              <a:t>PCTMETRO</a:t>
            </a:r>
          </a:p>
        </p:txBody>
      </p:sp>
    </p:spTree>
    <p:extLst>
      <p:ext uri="{BB962C8B-B14F-4D97-AF65-F5344CB8AC3E}">
        <p14:creationId xmlns:p14="http://schemas.microsoft.com/office/powerpoint/2010/main" val="419012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united states&#10;&#10;AI-generated content may be incorrect.">
            <a:extLst>
              <a:ext uri="{FF2B5EF4-FFF2-40B4-BE49-F238E27FC236}">
                <a16:creationId xmlns:a16="http://schemas.microsoft.com/office/drawing/2014/main" id="{7601C5EC-266A-9EC9-C45B-7C12677FE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600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9F543C-F819-E672-EB45-EFC52958FB4E}"/>
              </a:ext>
            </a:extLst>
          </p:cNvPr>
          <p:cNvSpPr txBox="1"/>
          <p:nvPr/>
        </p:nvSpPr>
        <p:spPr>
          <a:xfrm>
            <a:off x="8970630" y="5642753"/>
            <a:ext cx="25603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000" b="1" i="1" dirty="0">
                <a:solidFill>
                  <a:schemeClr val="tx1"/>
                </a:solidFill>
                <a:latin typeface="+mn-lt"/>
              </a:rPr>
              <a:t>PCTMETRO</a:t>
            </a:r>
          </a:p>
        </p:txBody>
      </p:sp>
    </p:spTree>
    <p:extLst>
      <p:ext uri="{BB962C8B-B14F-4D97-AF65-F5344CB8AC3E}">
        <p14:creationId xmlns:p14="http://schemas.microsoft.com/office/powerpoint/2010/main" val="165744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E47CF-3B7E-028F-8C79-3A5DBE0C5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1F43795E-27D5-E9A3-439F-0E9B7074D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52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84F2FE-15AC-1D63-2BF8-DBC2A8394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05E3838-E9C0-F7D3-107B-2D736A67CAA2}"/>
              </a:ext>
            </a:extLst>
          </p:cNvPr>
          <p:cNvSpPr/>
          <p:nvPr/>
        </p:nvSpPr>
        <p:spPr>
          <a:xfrm>
            <a:off x="7735658" y="385001"/>
            <a:ext cx="4211012" cy="624378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6338EA2-69E3-3773-6D73-92195342D49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146314" y="2410367"/>
            <a:ext cx="5899372" cy="14465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Are poverty rates higher </a:t>
            </a:r>
            <a:b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</a:b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in rural or urban areas?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71690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975" y="642691"/>
            <a:ext cx="8996760" cy="59860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35658" y="385001"/>
            <a:ext cx="4211012" cy="624378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D6B378-F56D-FCD5-6798-5D99AEA7A4B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64232" y="38642"/>
            <a:ext cx="3143809" cy="103630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Poverty rates</a:t>
            </a:r>
            <a:b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</a:b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2017 ACS Summary Data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975" y="642691"/>
            <a:ext cx="8996760" cy="59860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0BEA48-4EB5-8A52-BC9C-EF3C6BB4FDD0}"/>
              </a:ext>
            </a:extLst>
          </p:cNvPr>
          <p:cNvSpPr txBox="1"/>
          <p:nvPr/>
        </p:nvSpPr>
        <p:spPr>
          <a:xfrm>
            <a:off x="164232" y="38642"/>
            <a:ext cx="3143809" cy="103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dirty="0">
                <a:solidFill>
                  <a:schemeClr val="tx1"/>
                </a:solidFill>
                <a:latin typeface="+mn-lt"/>
              </a:rPr>
              <a:t>Poverty rates</a:t>
            </a:r>
            <a:br>
              <a:rPr lang="en-US" sz="4267" dirty="0">
                <a:solidFill>
                  <a:schemeClr val="tx1"/>
                </a:solidFill>
                <a:latin typeface="+mn-lt"/>
              </a:rPr>
            </a:br>
            <a:r>
              <a:rPr lang="en-US" sz="1867" dirty="0">
                <a:solidFill>
                  <a:schemeClr val="tx1"/>
                </a:solidFill>
                <a:latin typeface="+mn-lt"/>
              </a:rPr>
              <a:t>2017 ACS Summary Data</a:t>
            </a:r>
          </a:p>
        </p:txBody>
      </p:sp>
    </p:spTree>
    <p:extLst>
      <p:ext uri="{BB962C8B-B14F-4D97-AF65-F5344CB8AC3E}">
        <p14:creationId xmlns:p14="http://schemas.microsoft.com/office/powerpoint/2010/main" val="1816379230"/>
      </p:ext>
    </p:extLst>
  </p:cSld>
  <p:clrMapOvr>
    <a:masterClrMapping/>
  </p:clrMapOvr>
  <p:transition spd="med"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8C6EFC-2AF2-77BB-C481-B34A91EDC6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3CE06BCF-18F2-5980-01DF-602E950C2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1689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59AEC-E605-772B-294E-FB8E9885D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DE5AB2-37AA-9AA0-87DC-58492A55F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217" y="375171"/>
            <a:ext cx="7956940" cy="6096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D9D1AF6-ED2F-F7D2-B701-DBE09A983312}"/>
              </a:ext>
            </a:extLst>
          </p:cNvPr>
          <p:cNvSpPr/>
          <p:nvPr/>
        </p:nvSpPr>
        <p:spPr>
          <a:xfrm>
            <a:off x="5923129" y="1583141"/>
            <a:ext cx="1437564" cy="256578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C67FE4-1E42-1668-6775-3238FC72948D}"/>
              </a:ext>
            </a:extLst>
          </p:cNvPr>
          <p:cNvSpPr/>
          <p:nvPr/>
        </p:nvSpPr>
        <p:spPr>
          <a:xfrm>
            <a:off x="8516204" y="4039738"/>
            <a:ext cx="1525953" cy="82796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0FFFA8-68C8-753B-7445-EAE14ADBACC3}"/>
              </a:ext>
            </a:extLst>
          </p:cNvPr>
          <p:cNvSpPr/>
          <p:nvPr/>
        </p:nvSpPr>
        <p:spPr>
          <a:xfrm>
            <a:off x="4121625" y="2902424"/>
            <a:ext cx="1919785" cy="25748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0C4B7A-E240-3BB9-FEAF-8B494AD8EBCD}"/>
              </a:ext>
            </a:extLst>
          </p:cNvPr>
          <p:cNvSpPr/>
          <p:nvPr/>
        </p:nvSpPr>
        <p:spPr>
          <a:xfrm>
            <a:off x="8516204" y="375171"/>
            <a:ext cx="1525953" cy="27274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9AE847-B015-A670-1513-7FE29BF349B5}"/>
              </a:ext>
            </a:extLst>
          </p:cNvPr>
          <p:cNvSpPr/>
          <p:nvPr/>
        </p:nvSpPr>
        <p:spPr>
          <a:xfrm>
            <a:off x="1806053" y="5775818"/>
            <a:ext cx="8055440" cy="80976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C2DEBC1C-00E7-332A-294A-310A881F648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829073" y="1168359"/>
            <a:ext cx="4379725" cy="140564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Conceptual model: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Two dimensions</a:t>
            </a:r>
            <a:endParaRPr kumimoji="0" lang="en-US" sz="1867" b="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316EC4-4E0B-875E-F960-B46FC4BBA111}"/>
              </a:ext>
            </a:extLst>
          </p:cNvPr>
          <p:cNvSpPr txBox="1"/>
          <p:nvPr/>
        </p:nvSpPr>
        <p:spPr>
          <a:xfrm>
            <a:off x="4218415" y="2600639"/>
            <a:ext cx="5601035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i="1" dirty="0">
                <a:solidFill>
                  <a:schemeClr val="accent1"/>
                </a:solidFill>
                <a:latin typeface="+mn-lt"/>
              </a:rPr>
              <a:t>Coombes &amp; Raybould (2001)</a:t>
            </a:r>
            <a:r>
              <a:rPr lang="en-US" sz="1867" i="1" dirty="0">
                <a:solidFill>
                  <a:schemeClr val="accent1"/>
                </a:solidFill>
                <a:latin typeface="+mn-lt"/>
              </a:rPr>
              <a:t> </a:t>
            </a:r>
            <a:br>
              <a:rPr lang="en-US" sz="1867" i="1" dirty="0">
                <a:solidFill>
                  <a:schemeClr val="accent1"/>
                </a:solidFill>
                <a:latin typeface="+mn-lt"/>
              </a:rPr>
            </a:b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Public policy and population distribution: developing appropriate indicators of settlement patterns. </a:t>
            </a:r>
            <a:r>
              <a:rPr lang="en-US" sz="16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Environment and Planning C: Government and Policy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, 19(2), 223-248.</a:t>
            </a:r>
            <a:endParaRPr lang="en-US" sz="1867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F5EE8A-8F3D-ED27-6B57-8FBDBABD00EB}"/>
              </a:ext>
            </a:extLst>
          </p:cNvPr>
          <p:cNvSpPr txBox="1"/>
          <p:nvPr/>
        </p:nvSpPr>
        <p:spPr>
          <a:xfrm>
            <a:off x="4218416" y="3877163"/>
            <a:ext cx="5601035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i="1" dirty="0">
                <a:solidFill>
                  <a:schemeClr val="accent1"/>
                </a:solidFill>
                <a:latin typeface="+mn-lt"/>
              </a:rPr>
              <a:t>Schroeder &amp; Pacas (2021)</a:t>
            </a:r>
            <a:br>
              <a:rPr lang="en-US" sz="1867" b="1" i="1" dirty="0">
                <a:solidFill>
                  <a:schemeClr val="accent1"/>
                </a:solidFill>
                <a:latin typeface="+mn-lt"/>
              </a:rPr>
            </a:b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Across the rural-urban universe: Two continuous indices of urbanization for US census microdata. </a:t>
            </a:r>
            <a:r>
              <a:rPr lang="en-US" sz="16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Spatial Demography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, 9, 131–154.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n-lt"/>
                <a:hlinkClick r:id="rId3"/>
              </a:rPr>
              <a:t>https://doi.org/10.1007/s40980-021-00081-y</a:t>
            </a:r>
            <a:endParaRPr lang="en-US" sz="1867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54D2C72-4D7C-5CD5-5549-85133A547C8D}"/>
              </a:ext>
            </a:extLst>
          </p:cNvPr>
          <p:cNvSpPr/>
          <p:nvPr/>
        </p:nvSpPr>
        <p:spPr>
          <a:xfrm>
            <a:off x="2006221" y="624840"/>
            <a:ext cx="1989487" cy="50365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</p:spTree>
    <p:extLst>
      <p:ext uri="{BB962C8B-B14F-4D97-AF65-F5344CB8AC3E}">
        <p14:creationId xmlns:p14="http://schemas.microsoft.com/office/powerpoint/2010/main" val="214231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217" y="375171"/>
            <a:ext cx="7956940" cy="6096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23129" y="1583141"/>
            <a:ext cx="1437564" cy="256578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4" name="Rectangle 3"/>
          <p:cNvSpPr/>
          <p:nvPr/>
        </p:nvSpPr>
        <p:spPr>
          <a:xfrm>
            <a:off x="8516204" y="4039738"/>
            <a:ext cx="1525953" cy="82796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5" name="Rectangle 4"/>
          <p:cNvSpPr/>
          <p:nvPr/>
        </p:nvSpPr>
        <p:spPr>
          <a:xfrm>
            <a:off x="4121625" y="2902424"/>
            <a:ext cx="1919785" cy="25748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7" name="Rectangle 6"/>
          <p:cNvSpPr/>
          <p:nvPr/>
        </p:nvSpPr>
        <p:spPr>
          <a:xfrm>
            <a:off x="8516204" y="375171"/>
            <a:ext cx="1525953" cy="27274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8" name="Rectangle 7"/>
          <p:cNvSpPr/>
          <p:nvPr/>
        </p:nvSpPr>
        <p:spPr>
          <a:xfrm>
            <a:off x="1806053" y="5775818"/>
            <a:ext cx="8055440" cy="80976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</p:spTree>
    <p:extLst>
      <p:ext uri="{BB962C8B-B14F-4D97-AF65-F5344CB8AC3E}">
        <p14:creationId xmlns:p14="http://schemas.microsoft.com/office/powerpoint/2010/main" val="2885822758"/>
      </p:ext>
    </p:extLst>
  </p:cSld>
  <p:clrMapOvr>
    <a:masterClrMapping/>
  </p:clrMapOvr>
  <p:transition spd="slow">
    <p:wipe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a9dbc8198b_0_345"/>
          <p:cNvSpPr txBox="1"/>
          <p:nvPr/>
        </p:nvSpPr>
        <p:spPr>
          <a:xfrm>
            <a:off x="510300" y="1083192"/>
            <a:ext cx="5434800" cy="48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23850" algn="l" rtl="0">
              <a:spcBef>
                <a:spcPts val="0"/>
              </a:spcBef>
              <a:spcAft>
                <a:spcPts val="0"/>
              </a:spcAft>
              <a:buClr>
                <a:srgbClr val="00263A"/>
              </a:buClr>
              <a:buSzPts val="2500"/>
              <a:buFont typeface="Noto Sans Symbols"/>
              <a:buAutoNum type="arabicPeriod"/>
            </a:pPr>
            <a:r>
              <a:rPr lang="en-US" sz="2500" dirty="0">
                <a:solidFill>
                  <a:srgbClr val="00263A"/>
                </a:solidFill>
                <a:latin typeface="Calibri"/>
                <a:ea typeface="Calibri"/>
                <a:cs typeface="Calibri"/>
                <a:sym typeface="Calibri"/>
              </a:rPr>
              <a:t>U.S. decennial censuses</a:t>
            </a:r>
            <a:endParaRPr sz="2100" dirty="0">
              <a:solidFill>
                <a:srgbClr val="00263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3111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▪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Household- and county-level (1790-1840)</a:t>
            </a:r>
            <a:endParaRPr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3111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▪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Full count (1850-1950)</a:t>
            </a:r>
            <a:endParaRPr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3111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▪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Samples (1960-2020)</a:t>
            </a:r>
            <a:endParaRPr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23850" algn="l" rtl="0">
              <a:spcBef>
                <a:spcPts val="560"/>
              </a:spcBef>
              <a:spcAft>
                <a:spcPts val="0"/>
              </a:spcAft>
              <a:buClr>
                <a:srgbClr val="00263A"/>
              </a:buClr>
              <a:buSzPts val="2500"/>
              <a:buFont typeface="Noto Sans Symbols"/>
              <a:buAutoNum type="arabicPeriod"/>
            </a:pPr>
            <a:r>
              <a:rPr lang="en-US" sz="2500" dirty="0">
                <a:solidFill>
                  <a:srgbClr val="00263A"/>
                </a:solidFill>
                <a:latin typeface="Calibri"/>
                <a:ea typeface="Calibri"/>
                <a:cs typeface="Calibri"/>
                <a:sym typeface="Calibri"/>
              </a:rPr>
              <a:t>American Community Surveys</a:t>
            </a:r>
            <a:endParaRPr sz="2500" dirty="0">
              <a:solidFill>
                <a:srgbClr val="00263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3111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▪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2000 - 2023</a:t>
            </a:r>
            <a:endParaRPr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3111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▪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Full survey responses for 1% of US population per year</a:t>
            </a:r>
            <a:endParaRPr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3111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▪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Yearly and multi-year samples</a:t>
            </a:r>
            <a:endParaRPr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3111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▪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Suppression for confidentiality</a:t>
            </a:r>
            <a:endParaRPr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23850" algn="l" rtl="0">
              <a:spcBef>
                <a:spcPts val="560"/>
              </a:spcBef>
              <a:spcAft>
                <a:spcPts val="0"/>
              </a:spcAft>
              <a:buClr>
                <a:srgbClr val="00263A"/>
              </a:buClr>
              <a:buSzPts val="2500"/>
              <a:buFont typeface="Noto Sans Symbols"/>
              <a:buAutoNum type="arabicPeriod"/>
            </a:pPr>
            <a:r>
              <a:rPr lang="en-US" sz="2500" dirty="0">
                <a:solidFill>
                  <a:srgbClr val="00263A"/>
                </a:solidFill>
                <a:latin typeface="Calibri"/>
                <a:ea typeface="Calibri"/>
                <a:cs typeface="Calibri"/>
                <a:sym typeface="Calibri"/>
              </a:rPr>
              <a:t>Supplemental Datasets/Resources</a:t>
            </a:r>
            <a:endParaRPr sz="2500" dirty="0">
              <a:solidFill>
                <a:srgbClr val="00263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g3a9dbc8198b_0_345"/>
          <p:cNvSpPr txBox="1"/>
          <p:nvPr/>
        </p:nvSpPr>
        <p:spPr>
          <a:xfrm>
            <a:off x="6554500" y="314450"/>
            <a:ext cx="5003100" cy="6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263A"/>
                </a:solidFill>
                <a:latin typeface="Calibri"/>
                <a:ea typeface="Calibri"/>
                <a:cs typeface="Calibri"/>
                <a:sym typeface="Calibri"/>
              </a:rPr>
              <a:t>Topical coverage</a:t>
            </a:r>
            <a:endParaRPr sz="2800" b="1" dirty="0">
              <a:solidFill>
                <a:srgbClr val="00263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0" name="Google Shape;240;g3a9dbc8198b_0_345"/>
          <p:cNvGrpSpPr/>
          <p:nvPr/>
        </p:nvGrpSpPr>
        <p:grpSpPr>
          <a:xfrm>
            <a:off x="6274139" y="1100520"/>
            <a:ext cx="5563809" cy="4399338"/>
            <a:chOff x="6433389" y="1100520"/>
            <a:chExt cx="5563809" cy="4399338"/>
          </a:xfrm>
        </p:grpSpPr>
        <p:sp>
          <p:nvSpPr>
            <p:cNvPr id="241" name="Google Shape;241;g3a9dbc8198b_0_345"/>
            <p:cNvSpPr/>
            <p:nvPr/>
          </p:nvSpPr>
          <p:spPr>
            <a:xfrm>
              <a:off x="6433389" y="1100520"/>
              <a:ext cx="1293900" cy="776400"/>
            </a:xfrm>
            <a:prstGeom prst="rect">
              <a:avLst/>
            </a:prstGeom>
            <a:solidFill>
              <a:srgbClr val="84A2B5"/>
            </a:solidFill>
            <a:ln w="25400" cap="flat" cmpd="sng">
              <a:solidFill>
                <a:srgbClr val="80808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2" name="Google Shape;242;g3a9dbc8198b_0_345"/>
            <p:cNvSpPr txBox="1"/>
            <p:nvPr/>
          </p:nvSpPr>
          <p:spPr>
            <a:xfrm>
              <a:off x="6433389" y="1100520"/>
              <a:ext cx="1293900" cy="77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25" tIns="49525" rIns="49525" bIns="4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EF5F9"/>
                </a:buClr>
                <a:buSzPts val="1300"/>
                <a:buFont typeface="Calibri"/>
                <a:buNone/>
              </a:pPr>
              <a:r>
                <a:rPr lang="en-US" sz="1300" dirty="0">
                  <a:solidFill>
                    <a:srgbClr val="EEF5F9"/>
                  </a:solidFill>
                  <a:latin typeface="Calibri"/>
                  <a:ea typeface="Calibri"/>
                  <a:cs typeface="Calibri"/>
                  <a:sym typeface="Calibri"/>
                </a:rPr>
                <a:t>Geography</a:t>
              </a:r>
              <a:endParaRPr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3" name="Google Shape;243;g3a9dbc8198b_0_345"/>
            <p:cNvSpPr/>
            <p:nvPr/>
          </p:nvSpPr>
          <p:spPr>
            <a:xfrm>
              <a:off x="7856692" y="1100520"/>
              <a:ext cx="1293900" cy="776400"/>
            </a:xfrm>
            <a:prstGeom prst="rect">
              <a:avLst/>
            </a:prstGeom>
            <a:solidFill>
              <a:srgbClr val="84A2B5"/>
            </a:solidFill>
            <a:ln w="25400" cap="flat" cmpd="sng">
              <a:solidFill>
                <a:srgbClr val="80808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4" name="Google Shape;244;g3a9dbc8198b_0_345"/>
            <p:cNvSpPr txBox="1"/>
            <p:nvPr/>
          </p:nvSpPr>
          <p:spPr>
            <a:xfrm>
              <a:off x="7856692" y="1100520"/>
              <a:ext cx="1293900" cy="77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25" tIns="49525" rIns="49525" bIns="4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EF5F9"/>
                </a:buClr>
                <a:buSzPts val="1300"/>
                <a:buFont typeface="Calibri"/>
                <a:buNone/>
              </a:pPr>
              <a:r>
                <a:rPr lang="en-US" sz="1300" dirty="0">
                  <a:solidFill>
                    <a:srgbClr val="EEF5F9"/>
                  </a:solidFill>
                  <a:latin typeface="Calibri"/>
                  <a:ea typeface="Calibri"/>
                  <a:cs typeface="Calibri"/>
                  <a:sym typeface="Calibri"/>
                </a:rPr>
                <a:t>Group quarters</a:t>
              </a:r>
              <a:endParaRPr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5" name="Google Shape;245;g3a9dbc8198b_0_345"/>
            <p:cNvSpPr/>
            <p:nvPr/>
          </p:nvSpPr>
          <p:spPr>
            <a:xfrm>
              <a:off x="9279995" y="1100520"/>
              <a:ext cx="1293900" cy="776400"/>
            </a:xfrm>
            <a:prstGeom prst="rect">
              <a:avLst/>
            </a:prstGeom>
            <a:solidFill>
              <a:srgbClr val="84A2B5"/>
            </a:solidFill>
            <a:ln w="25400" cap="flat" cmpd="sng">
              <a:solidFill>
                <a:srgbClr val="80808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6" name="Google Shape;246;g3a9dbc8198b_0_345"/>
            <p:cNvSpPr txBox="1"/>
            <p:nvPr/>
          </p:nvSpPr>
          <p:spPr>
            <a:xfrm>
              <a:off x="9279995" y="1100520"/>
              <a:ext cx="1293900" cy="77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25" tIns="49525" rIns="49525" bIns="4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EF5F9"/>
                </a:buClr>
                <a:buSzPts val="1300"/>
                <a:buFont typeface="Calibri"/>
                <a:buNone/>
              </a:pPr>
              <a:r>
                <a:rPr lang="en-US" sz="1300" dirty="0">
                  <a:solidFill>
                    <a:srgbClr val="EEF5F9"/>
                  </a:solidFill>
                  <a:latin typeface="Calibri"/>
                  <a:ea typeface="Calibri"/>
                  <a:cs typeface="Calibri"/>
                  <a:sym typeface="Calibri"/>
                </a:rPr>
                <a:t>Housing characteristics</a:t>
              </a:r>
              <a:endParaRPr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7" name="Google Shape;247;g3a9dbc8198b_0_345"/>
            <p:cNvSpPr/>
            <p:nvPr/>
          </p:nvSpPr>
          <p:spPr>
            <a:xfrm>
              <a:off x="10703298" y="1100520"/>
              <a:ext cx="1293900" cy="776400"/>
            </a:xfrm>
            <a:prstGeom prst="rect">
              <a:avLst/>
            </a:prstGeom>
            <a:solidFill>
              <a:srgbClr val="84A2B5"/>
            </a:solidFill>
            <a:ln w="25400" cap="flat" cmpd="sng">
              <a:solidFill>
                <a:srgbClr val="80808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8" name="Google Shape;248;g3a9dbc8198b_0_345"/>
            <p:cNvSpPr txBox="1"/>
            <p:nvPr/>
          </p:nvSpPr>
          <p:spPr>
            <a:xfrm>
              <a:off x="10703298" y="1100520"/>
              <a:ext cx="1293900" cy="77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25" tIns="49525" rIns="49525" bIns="4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EF5F9"/>
                </a:buClr>
                <a:buSzPts val="1300"/>
                <a:buFont typeface="Calibri"/>
                <a:buNone/>
              </a:pPr>
              <a:r>
                <a:rPr lang="en-US" sz="1300" dirty="0">
                  <a:solidFill>
                    <a:srgbClr val="EEF5F9"/>
                  </a:solidFill>
                  <a:latin typeface="Calibri"/>
                  <a:ea typeface="Calibri"/>
                  <a:cs typeface="Calibri"/>
                  <a:sym typeface="Calibri"/>
                </a:rPr>
                <a:t>Household economic characteristics</a:t>
              </a:r>
              <a:endParaRPr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9" name="Google Shape;249;g3a9dbc8198b_0_345"/>
            <p:cNvSpPr/>
            <p:nvPr/>
          </p:nvSpPr>
          <p:spPr>
            <a:xfrm>
              <a:off x="9280000" y="4723445"/>
              <a:ext cx="1293900" cy="776400"/>
            </a:xfrm>
            <a:prstGeom prst="rect">
              <a:avLst/>
            </a:prstGeom>
            <a:solidFill>
              <a:srgbClr val="84A2B5"/>
            </a:solidFill>
            <a:ln w="25400" cap="flat" cmpd="sng">
              <a:solidFill>
                <a:srgbClr val="80808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0" name="Google Shape;250;g3a9dbc8198b_0_345"/>
            <p:cNvSpPr txBox="1"/>
            <p:nvPr/>
          </p:nvSpPr>
          <p:spPr>
            <a:xfrm>
              <a:off x="9280000" y="4723445"/>
              <a:ext cx="1293900" cy="77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25" tIns="49525" rIns="49525" bIns="4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EF5F9"/>
                </a:buClr>
                <a:buSzPts val="1300"/>
                <a:buFont typeface="Calibri"/>
                <a:buNone/>
              </a:pPr>
              <a:r>
                <a:rPr lang="en-US" sz="1300" dirty="0">
                  <a:solidFill>
                    <a:srgbClr val="EEF5F9"/>
                  </a:solidFill>
                  <a:latin typeface="Calibri"/>
                  <a:ea typeface="Calibri"/>
                  <a:cs typeface="Calibri"/>
                  <a:sym typeface="Calibri"/>
                </a:rPr>
                <a:t>Household appliances</a:t>
              </a:r>
              <a:endParaRPr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1" name="Google Shape;251;g3a9dbc8198b_0_345"/>
            <p:cNvSpPr/>
            <p:nvPr/>
          </p:nvSpPr>
          <p:spPr>
            <a:xfrm>
              <a:off x="6433389" y="2006258"/>
              <a:ext cx="1293900" cy="776400"/>
            </a:xfrm>
            <a:prstGeom prst="rect">
              <a:avLst/>
            </a:prstGeom>
            <a:solidFill>
              <a:srgbClr val="84A2B5"/>
            </a:solidFill>
            <a:ln w="25400" cap="flat" cmpd="sng">
              <a:solidFill>
                <a:srgbClr val="80808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2" name="Google Shape;252;g3a9dbc8198b_0_345"/>
            <p:cNvSpPr txBox="1"/>
            <p:nvPr/>
          </p:nvSpPr>
          <p:spPr>
            <a:xfrm>
              <a:off x="6433389" y="2006258"/>
              <a:ext cx="1293900" cy="77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25" tIns="49525" rIns="49525" bIns="4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EF5F9"/>
                </a:buClr>
                <a:buSzPts val="1300"/>
                <a:buFont typeface="Calibri"/>
                <a:buNone/>
              </a:pPr>
              <a:r>
                <a:rPr lang="en-US" sz="1300" dirty="0">
                  <a:solidFill>
                    <a:srgbClr val="EEF5F9"/>
                  </a:solidFill>
                  <a:latin typeface="Calibri"/>
                  <a:ea typeface="Calibri"/>
                  <a:cs typeface="Calibri"/>
                  <a:sym typeface="Calibri"/>
                </a:rPr>
                <a:t>Age </a:t>
              </a:r>
              <a:endParaRPr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3" name="Google Shape;253;g3a9dbc8198b_0_345"/>
            <p:cNvSpPr/>
            <p:nvPr/>
          </p:nvSpPr>
          <p:spPr>
            <a:xfrm>
              <a:off x="7856692" y="2006258"/>
              <a:ext cx="1293900" cy="776400"/>
            </a:xfrm>
            <a:prstGeom prst="rect">
              <a:avLst/>
            </a:prstGeom>
            <a:solidFill>
              <a:srgbClr val="84A2B5"/>
            </a:solidFill>
            <a:ln w="25400" cap="flat" cmpd="sng">
              <a:solidFill>
                <a:srgbClr val="80808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4" name="Google Shape;254;g3a9dbc8198b_0_345"/>
            <p:cNvSpPr txBox="1"/>
            <p:nvPr/>
          </p:nvSpPr>
          <p:spPr>
            <a:xfrm>
              <a:off x="7856692" y="2006258"/>
              <a:ext cx="1293900" cy="77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25" tIns="49525" rIns="49525" bIns="4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EF5F9"/>
                </a:buClr>
                <a:buSzPts val="1300"/>
                <a:buFont typeface="Calibri"/>
                <a:buNone/>
              </a:pPr>
              <a:r>
                <a:rPr lang="en-US" sz="1300" dirty="0">
                  <a:solidFill>
                    <a:srgbClr val="EEF5F9"/>
                  </a:solidFill>
                  <a:latin typeface="Calibri"/>
                  <a:ea typeface="Calibri"/>
                  <a:cs typeface="Calibri"/>
                  <a:sym typeface="Calibri"/>
                </a:rPr>
                <a:t>Race  </a:t>
              </a:r>
              <a:endParaRPr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5" name="Google Shape;255;g3a9dbc8198b_0_345"/>
            <p:cNvSpPr/>
            <p:nvPr/>
          </p:nvSpPr>
          <p:spPr>
            <a:xfrm>
              <a:off x="9279995" y="2006258"/>
              <a:ext cx="1293900" cy="776400"/>
            </a:xfrm>
            <a:prstGeom prst="rect">
              <a:avLst/>
            </a:prstGeom>
            <a:solidFill>
              <a:srgbClr val="84A2B5"/>
            </a:solidFill>
            <a:ln w="25400" cap="flat" cmpd="sng">
              <a:solidFill>
                <a:srgbClr val="80808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6" name="Google Shape;256;g3a9dbc8198b_0_345"/>
            <p:cNvSpPr txBox="1"/>
            <p:nvPr/>
          </p:nvSpPr>
          <p:spPr>
            <a:xfrm>
              <a:off x="9279995" y="2006258"/>
              <a:ext cx="1293900" cy="77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25" tIns="49525" rIns="49525" bIns="4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EF5F9"/>
                </a:buClr>
                <a:buSzPts val="1300"/>
                <a:buFont typeface="Calibri"/>
                <a:buNone/>
              </a:pPr>
              <a:r>
                <a:rPr lang="en-US" sz="1300" dirty="0">
                  <a:solidFill>
                    <a:srgbClr val="EEF5F9"/>
                  </a:solidFill>
                  <a:latin typeface="Calibri"/>
                  <a:ea typeface="Calibri"/>
                  <a:cs typeface="Calibri"/>
                  <a:sym typeface="Calibri"/>
                </a:rPr>
                <a:t>Marital Status</a:t>
              </a:r>
              <a:endParaRPr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7" name="Google Shape;257;g3a9dbc8198b_0_345"/>
            <p:cNvSpPr/>
            <p:nvPr/>
          </p:nvSpPr>
          <p:spPr>
            <a:xfrm>
              <a:off x="10703298" y="2006258"/>
              <a:ext cx="1293900" cy="776400"/>
            </a:xfrm>
            <a:prstGeom prst="rect">
              <a:avLst/>
            </a:prstGeom>
            <a:solidFill>
              <a:srgbClr val="84A2B5"/>
            </a:solidFill>
            <a:ln w="25400" cap="flat" cmpd="sng">
              <a:solidFill>
                <a:srgbClr val="80808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8" name="Google Shape;258;g3a9dbc8198b_0_345"/>
            <p:cNvSpPr txBox="1"/>
            <p:nvPr/>
          </p:nvSpPr>
          <p:spPr>
            <a:xfrm>
              <a:off x="10703298" y="2006258"/>
              <a:ext cx="1293900" cy="77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25" tIns="49525" rIns="49525" bIns="4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EF5F9"/>
                </a:buClr>
                <a:buSzPts val="1300"/>
                <a:buFont typeface="Calibri"/>
                <a:buNone/>
              </a:pPr>
              <a:r>
                <a:rPr lang="en-US" sz="1300" dirty="0">
                  <a:solidFill>
                    <a:srgbClr val="EEF5F9"/>
                  </a:solidFill>
                  <a:latin typeface="Calibri"/>
                  <a:ea typeface="Calibri"/>
                  <a:cs typeface="Calibri"/>
                  <a:sym typeface="Calibri"/>
                </a:rPr>
                <a:t>Birthplace</a:t>
              </a:r>
              <a:endParaRPr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9" name="Google Shape;259;g3a9dbc8198b_0_345"/>
            <p:cNvSpPr/>
            <p:nvPr/>
          </p:nvSpPr>
          <p:spPr>
            <a:xfrm>
              <a:off x="7856700" y="4723458"/>
              <a:ext cx="1293900" cy="776400"/>
            </a:xfrm>
            <a:prstGeom prst="rect">
              <a:avLst/>
            </a:prstGeom>
            <a:solidFill>
              <a:srgbClr val="84A2B5"/>
            </a:solidFill>
            <a:ln w="25400" cap="flat" cmpd="sng">
              <a:solidFill>
                <a:srgbClr val="80808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0" name="Google Shape;260;g3a9dbc8198b_0_345"/>
            <p:cNvSpPr txBox="1"/>
            <p:nvPr/>
          </p:nvSpPr>
          <p:spPr>
            <a:xfrm>
              <a:off x="7856700" y="4723458"/>
              <a:ext cx="1293900" cy="77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25" tIns="49525" rIns="49525" bIns="4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EF5F9"/>
                </a:buClr>
                <a:buSzPts val="1300"/>
                <a:buFont typeface="Calibri"/>
                <a:buNone/>
              </a:pPr>
              <a:r>
                <a:rPr lang="en-US" sz="1300" dirty="0">
                  <a:solidFill>
                    <a:srgbClr val="EEF5F9"/>
                  </a:solidFill>
                  <a:latin typeface="Calibri"/>
                  <a:ea typeface="Calibri"/>
                  <a:cs typeface="Calibri"/>
                  <a:sym typeface="Calibri"/>
                </a:rPr>
                <a:t>Nationality</a:t>
              </a:r>
              <a:endParaRPr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1" name="Google Shape;261;g3a9dbc8198b_0_345"/>
            <p:cNvSpPr/>
            <p:nvPr/>
          </p:nvSpPr>
          <p:spPr>
            <a:xfrm>
              <a:off x="6433389" y="2911996"/>
              <a:ext cx="1293900" cy="776400"/>
            </a:xfrm>
            <a:prstGeom prst="rect">
              <a:avLst/>
            </a:prstGeom>
            <a:solidFill>
              <a:srgbClr val="84A2B5"/>
            </a:solidFill>
            <a:ln w="25400" cap="flat" cmpd="sng">
              <a:solidFill>
                <a:srgbClr val="80808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2" name="Google Shape;262;g3a9dbc8198b_0_345"/>
            <p:cNvSpPr txBox="1"/>
            <p:nvPr/>
          </p:nvSpPr>
          <p:spPr>
            <a:xfrm>
              <a:off x="6433389" y="2911996"/>
              <a:ext cx="1293900" cy="77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25" tIns="49525" rIns="49525" bIns="4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EF5F9"/>
                </a:buClr>
                <a:buSzPts val="1300"/>
                <a:buFont typeface="Calibri"/>
                <a:buNone/>
              </a:pPr>
              <a:r>
                <a:rPr lang="en-US" sz="1300" dirty="0">
                  <a:solidFill>
                    <a:srgbClr val="EEF5F9"/>
                  </a:solidFill>
                  <a:latin typeface="Calibri"/>
                  <a:ea typeface="Calibri"/>
                  <a:cs typeface="Calibri"/>
                  <a:sym typeface="Calibri"/>
                </a:rPr>
                <a:t>Family Interrelationship</a:t>
              </a:r>
              <a:endParaRPr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3" name="Google Shape;263;g3a9dbc8198b_0_345"/>
            <p:cNvSpPr/>
            <p:nvPr/>
          </p:nvSpPr>
          <p:spPr>
            <a:xfrm>
              <a:off x="7856692" y="2911996"/>
              <a:ext cx="1293900" cy="776400"/>
            </a:xfrm>
            <a:prstGeom prst="rect">
              <a:avLst/>
            </a:prstGeom>
            <a:solidFill>
              <a:srgbClr val="84A2B5"/>
            </a:solidFill>
            <a:ln w="25400" cap="flat" cmpd="sng">
              <a:solidFill>
                <a:srgbClr val="80808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4" name="Google Shape;264;g3a9dbc8198b_0_345"/>
            <p:cNvSpPr txBox="1"/>
            <p:nvPr/>
          </p:nvSpPr>
          <p:spPr>
            <a:xfrm>
              <a:off x="7856692" y="2911996"/>
              <a:ext cx="1293900" cy="77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25" tIns="49525" rIns="49525" bIns="4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EF5F9"/>
                </a:buClr>
                <a:buSzPts val="1300"/>
                <a:buFont typeface="Calibri"/>
                <a:buNone/>
              </a:pPr>
              <a:r>
                <a:rPr lang="en-US" sz="1300" dirty="0">
                  <a:solidFill>
                    <a:srgbClr val="EEF5F9"/>
                  </a:solidFill>
                  <a:latin typeface="Calibri"/>
                  <a:ea typeface="Calibri"/>
                  <a:cs typeface="Calibri"/>
                  <a:sym typeface="Calibri"/>
                </a:rPr>
                <a:t>Education</a:t>
              </a:r>
              <a:endParaRPr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5" name="Google Shape;265;g3a9dbc8198b_0_345"/>
            <p:cNvSpPr/>
            <p:nvPr/>
          </p:nvSpPr>
          <p:spPr>
            <a:xfrm>
              <a:off x="9279995" y="2911996"/>
              <a:ext cx="1293900" cy="776400"/>
            </a:xfrm>
            <a:prstGeom prst="rect">
              <a:avLst/>
            </a:prstGeom>
            <a:solidFill>
              <a:srgbClr val="84A2B5"/>
            </a:solidFill>
            <a:ln w="25400" cap="flat" cmpd="sng">
              <a:solidFill>
                <a:srgbClr val="80808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6" name="Google Shape;266;g3a9dbc8198b_0_345"/>
            <p:cNvSpPr txBox="1"/>
            <p:nvPr/>
          </p:nvSpPr>
          <p:spPr>
            <a:xfrm>
              <a:off x="9279995" y="2911996"/>
              <a:ext cx="1293900" cy="77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25" tIns="49525" rIns="49525" bIns="4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EF5F9"/>
                </a:buClr>
                <a:buSzPts val="1300"/>
                <a:buFont typeface="Calibri"/>
                <a:buNone/>
              </a:pPr>
              <a:r>
                <a:rPr lang="en-US" sz="1300" dirty="0">
                  <a:solidFill>
                    <a:srgbClr val="EEF5F9"/>
                  </a:solidFill>
                  <a:latin typeface="Calibri"/>
                  <a:ea typeface="Calibri"/>
                  <a:cs typeface="Calibri"/>
                  <a:sym typeface="Calibri"/>
                </a:rPr>
                <a:t>Work</a:t>
              </a:r>
              <a:endParaRPr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7" name="Google Shape;267;g3a9dbc8198b_0_345"/>
            <p:cNvSpPr/>
            <p:nvPr/>
          </p:nvSpPr>
          <p:spPr>
            <a:xfrm>
              <a:off x="10703298" y="2911996"/>
              <a:ext cx="1293900" cy="776400"/>
            </a:xfrm>
            <a:prstGeom prst="rect">
              <a:avLst/>
            </a:prstGeom>
            <a:solidFill>
              <a:srgbClr val="84A2B5"/>
            </a:solidFill>
            <a:ln w="25400" cap="flat" cmpd="sng">
              <a:solidFill>
                <a:srgbClr val="80808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8" name="Google Shape;268;g3a9dbc8198b_0_345"/>
            <p:cNvSpPr txBox="1"/>
            <p:nvPr/>
          </p:nvSpPr>
          <p:spPr>
            <a:xfrm>
              <a:off x="10703298" y="2911996"/>
              <a:ext cx="1293900" cy="77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25" tIns="49525" rIns="49525" bIns="4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EF5F9"/>
                </a:buClr>
                <a:buSzPts val="1300"/>
                <a:buFont typeface="Calibri"/>
                <a:buNone/>
              </a:pPr>
              <a:r>
                <a:rPr lang="en-US" sz="1300" dirty="0">
                  <a:solidFill>
                    <a:srgbClr val="EEF5F9"/>
                  </a:solidFill>
                  <a:latin typeface="Calibri"/>
                  <a:ea typeface="Calibri"/>
                  <a:cs typeface="Calibri"/>
                  <a:sym typeface="Calibri"/>
                </a:rPr>
                <a:t>Income</a:t>
              </a:r>
              <a:endParaRPr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9" name="Google Shape;269;g3a9dbc8198b_0_345"/>
            <p:cNvSpPr/>
            <p:nvPr/>
          </p:nvSpPr>
          <p:spPr>
            <a:xfrm>
              <a:off x="6433400" y="3817746"/>
              <a:ext cx="1293900" cy="776400"/>
            </a:xfrm>
            <a:prstGeom prst="rect">
              <a:avLst/>
            </a:prstGeom>
            <a:solidFill>
              <a:srgbClr val="84A2B5"/>
            </a:solidFill>
            <a:ln w="25400" cap="flat" cmpd="sng">
              <a:solidFill>
                <a:srgbClr val="80808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0" name="Google Shape;270;g3a9dbc8198b_0_345"/>
            <p:cNvSpPr txBox="1"/>
            <p:nvPr/>
          </p:nvSpPr>
          <p:spPr>
            <a:xfrm>
              <a:off x="6433400" y="3817746"/>
              <a:ext cx="1293900" cy="77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25" tIns="49525" rIns="49525" bIns="4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EF5F9"/>
                </a:buClr>
                <a:buSzPts val="1300"/>
                <a:buFont typeface="Calibri"/>
                <a:buNone/>
              </a:pPr>
              <a:r>
                <a:rPr lang="en-US" sz="1300" dirty="0">
                  <a:solidFill>
                    <a:srgbClr val="EEF5F9"/>
                  </a:solidFill>
                  <a:latin typeface="Calibri"/>
                  <a:ea typeface="Calibri"/>
                  <a:cs typeface="Calibri"/>
                  <a:sym typeface="Calibri"/>
                </a:rPr>
                <a:t>Disability</a:t>
              </a:r>
              <a:endParaRPr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1" name="Google Shape;271;g3a9dbc8198b_0_345"/>
            <p:cNvSpPr/>
            <p:nvPr/>
          </p:nvSpPr>
          <p:spPr>
            <a:xfrm>
              <a:off x="7856692" y="3817734"/>
              <a:ext cx="1293900" cy="776400"/>
            </a:xfrm>
            <a:prstGeom prst="rect">
              <a:avLst/>
            </a:prstGeom>
            <a:solidFill>
              <a:srgbClr val="84A2B5"/>
            </a:solidFill>
            <a:ln w="25400" cap="flat" cmpd="sng">
              <a:solidFill>
                <a:srgbClr val="80808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2" name="Google Shape;272;g3a9dbc8198b_0_345"/>
            <p:cNvSpPr txBox="1"/>
            <p:nvPr/>
          </p:nvSpPr>
          <p:spPr>
            <a:xfrm>
              <a:off x="7856692" y="3817734"/>
              <a:ext cx="1293900" cy="77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25" tIns="49525" rIns="49525" bIns="4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EF5F9"/>
                </a:buClr>
                <a:buSzPts val="1300"/>
                <a:buFont typeface="Calibri"/>
                <a:buNone/>
              </a:pPr>
              <a:r>
                <a:rPr lang="en-US" sz="1300" dirty="0">
                  <a:solidFill>
                    <a:srgbClr val="EEF5F9"/>
                  </a:solidFill>
                  <a:latin typeface="Calibri"/>
                  <a:ea typeface="Calibri"/>
                  <a:cs typeface="Calibri"/>
                  <a:sym typeface="Calibri"/>
                </a:rPr>
                <a:t>Migration Status</a:t>
              </a:r>
              <a:endParaRPr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3" name="Google Shape;273;g3a9dbc8198b_0_345"/>
            <p:cNvSpPr/>
            <p:nvPr/>
          </p:nvSpPr>
          <p:spPr>
            <a:xfrm>
              <a:off x="9279995" y="3817734"/>
              <a:ext cx="1293900" cy="776400"/>
            </a:xfrm>
            <a:prstGeom prst="rect">
              <a:avLst/>
            </a:prstGeom>
            <a:solidFill>
              <a:srgbClr val="84A2B5"/>
            </a:solidFill>
            <a:ln w="25400" cap="flat" cmpd="sng">
              <a:solidFill>
                <a:srgbClr val="80808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4" name="Google Shape;274;g3a9dbc8198b_0_345"/>
            <p:cNvSpPr txBox="1"/>
            <p:nvPr/>
          </p:nvSpPr>
          <p:spPr>
            <a:xfrm>
              <a:off x="9279995" y="3817734"/>
              <a:ext cx="1293900" cy="77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25" tIns="49525" rIns="49525" bIns="4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EF5F9"/>
                </a:buClr>
                <a:buSzPts val="1300"/>
                <a:buFont typeface="Calibri"/>
                <a:buNone/>
              </a:pPr>
              <a:r>
                <a:rPr lang="en-US" sz="1300" dirty="0">
                  <a:solidFill>
                    <a:srgbClr val="EEF5F9"/>
                  </a:solidFill>
                  <a:latin typeface="Calibri"/>
                  <a:ea typeface="Calibri"/>
                  <a:cs typeface="Calibri"/>
                  <a:sym typeface="Calibri"/>
                </a:rPr>
                <a:t>Commuting</a:t>
              </a:r>
              <a:endParaRPr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5" name="Google Shape;275;g3a9dbc8198b_0_345"/>
            <p:cNvSpPr/>
            <p:nvPr/>
          </p:nvSpPr>
          <p:spPr>
            <a:xfrm>
              <a:off x="10703298" y="3817734"/>
              <a:ext cx="1293900" cy="776400"/>
            </a:xfrm>
            <a:prstGeom prst="rect">
              <a:avLst/>
            </a:prstGeom>
            <a:solidFill>
              <a:srgbClr val="84A2B5"/>
            </a:solidFill>
            <a:ln w="25400" cap="flat" cmpd="sng">
              <a:solidFill>
                <a:srgbClr val="80808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6" name="Google Shape;276;g3a9dbc8198b_0_345"/>
            <p:cNvSpPr txBox="1"/>
            <p:nvPr/>
          </p:nvSpPr>
          <p:spPr>
            <a:xfrm>
              <a:off x="10703298" y="3817734"/>
              <a:ext cx="1293900" cy="77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25" tIns="49525" rIns="49525" bIns="4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EF5F9"/>
                </a:buClr>
                <a:buSzPts val="1300"/>
                <a:buFont typeface="Calibri"/>
                <a:buNone/>
              </a:pPr>
              <a:r>
                <a:rPr lang="en-US" sz="1300" dirty="0">
                  <a:solidFill>
                    <a:srgbClr val="EEF5F9"/>
                  </a:solidFill>
                  <a:latin typeface="Calibri"/>
                  <a:ea typeface="Calibri"/>
                  <a:cs typeface="Calibri"/>
                  <a:sym typeface="Calibri"/>
                </a:rPr>
                <a:t>Health Insurance</a:t>
              </a:r>
              <a:endParaRPr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77" name="Google Shape;277;g3a9dbc8198b_0_345"/>
          <p:cNvSpPr txBox="1">
            <a:spLocks noGrp="1"/>
          </p:cNvSpPr>
          <p:nvPr>
            <p:ph type="title" idx="4294967295"/>
          </p:nvPr>
        </p:nvSpPr>
        <p:spPr>
          <a:xfrm>
            <a:off x="276775" y="409991"/>
            <a:ext cx="4330500" cy="673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63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Censuses &amp; Surveys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217" y="375171"/>
            <a:ext cx="7956940" cy="6096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23129" y="1583141"/>
            <a:ext cx="1437564" cy="256578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4" name="Rectangle 3"/>
          <p:cNvSpPr/>
          <p:nvPr/>
        </p:nvSpPr>
        <p:spPr>
          <a:xfrm>
            <a:off x="8516204" y="4039738"/>
            <a:ext cx="1525953" cy="82796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5" name="Rectangle 4"/>
          <p:cNvSpPr/>
          <p:nvPr/>
        </p:nvSpPr>
        <p:spPr>
          <a:xfrm>
            <a:off x="4121625" y="2902424"/>
            <a:ext cx="1919785" cy="25748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7" name="Rectangle 6"/>
          <p:cNvSpPr/>
          <p:nvPr/>
        </p:nvSpPr>
        <p:spPr>
          <a:xfrm>
            <a:off x="8516204" y="375171"/>
            <a:ext cx="1525953" cy="27274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8EA0F5-E74F-48B5-98D4-C75E46672CA1}"/>
              </a:ext>
            </a:extLst>
          </p:cNvPr>
          <p:cNvSpPr txBox="1"/>
          <p:nvPr/>
        </p:nvSpPr>
        <p:spPr>
          <a:xfrm>
            <a:off x="4307345" y="6027136"/>
            <a:ext cx="5358581" cy="48474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20" b="1" i="1" dirty="0">
                <a:solidFill>
                  <a:schemeClr val="tx1"/>
                </a:solidFill>
                <a:latin typeface="+mn-lt"/>
              </a:rPr>
              <a:t>Size: </a:t>
            </a:r>
            <a:r>
              <a:rPr lang="en-US" sz="2520" dirty="0">
                <a:solidFill>
                  <a:schemeClr val="tx1"/>
                </a:solidFill>
                <a:latin typeface="+mn-lt"/>
              </a:rPr>
              <a:t>Population of commuting system</a:t>
            </a:r>
            <a:endParaRPr lang="en-US" sz="2520" b="1" i="1" dirty="0">
              <a:solidFill>
                <a:schemeClr val="tx1"/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813414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217" y="375171"/>
            <a:ext cx="7956940" cy="609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D907BD-D9AA-D7D3-C590-5FB2039A283C}"/>
              </a:ext>
            </a:extLst>
          </p:cNvPr>
          <p:cNvSpPr txBox="1"/>
          <p:nvPr/>
        </p:nvSpPr>
        <p:spPr>
          <a:xfrm>
            <a:off x="4307345" y="6027136"/>
            <a:ext cx="5358581" cy="48474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20" b="1" i="1" dirty="0">
                <a:solidFill>
                  <a:schemeClr val="tx1"/>
                </a:solidFill>
                <a:latin typeface="+mn-lt"/>
              </a:rPr>
              <a:t>Size: </a:t>
            </a:r>
            <a:r>
              <a:rPr lang="en-US" sz="2520" dirty="0">
                <a:solidFill>
                  <a:schemeClr val="tx1"/>
                </a:solidFill>
                <a:latin typeface="+mn-lt"/>
              </a:rPr>
              <a:t>Population of commuting system</a:t>
            </a:r>
            <a:endParaRPr lang="en-US" sz="2520" b="1" i="1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6639253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217" y="375171"/>
            <a:ext cx="7956940" cy="609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ECB30E-1FE3-6272-B9ED-CBD4CA4F6F1B}"/>
              </a:ext>
            </a:extLst>
          </p:cNvPr>
          <p:cNvSpPr txBox="1"/>
          <p:nvPr/>
        </p:nvSpPr>
        <p:spPr>
          <a:xfrm>
            <a:off x="4307345" y="6027136"/>
            <a:ext cx="5358581" cy="48474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20" b="1" i="1" dirty="0">
                <a:solidFill>
                  <a:schemeClr val="tx1"/>
                </a:solidFill>
                <a:latin typeface="+mn-lt"/>
              </a:rPr>
              <a:t>Size: </a:t>
            </a:r>
            <a:r>
              <a:rPr lang="en-US" sz="2520" dirty="0">
                <a:solidFill>
                  <a:schemeClr val="tx1"/>
                </a:solidFill>
                <a:latin typeface="+mn-lt"/>
              </a:rPr>
              <a:t>Population of commuting system</a:t>
            </a:r>
            <a:endParaRPr lang="en-US" sz="2520" b="1" i="1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55443906"/>
      </p:ext>
    </p:extLst>
  </p:cSld>
  <p:clrMapOvr>
    <a:masterClrMapping/>
  </p:clrMapOvr>
  <p:transition spd="med">
    <p:wipe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217" y="375171"/>
            <a:ext cx="7956940" cy="609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F92C86-AC77-C6CF-20BF-06649DF1084F}"/>
              </a:ext>
            </a:extLst>
          </p:cNvPr>
          <p:cNvSpPr txBox="1"/>
          <p:nvPr/>
        </p:nvSpPr>
        <p:spPr>
          <a:xfrm>
            <a:off x="4307345" y="6027136"/>
            <a:ext cx="5358581" cy="48474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20" b="1" i="1" dirty="0">
                <a:solidFill>
                  <a:schemeClr val="tx1"/>
                </a:solidFill>
                <a:latin typeface="+mn-lt"/>
              </a:rPr>
              <a:t>Size: </a:t>
            </a:r>
            <a:r>
              <a:rPr lang="en-US" sz="2520" dirty="0">
                <a:solidFill>
                  <a:schemeClr val="tx1"/>
                </a:solidFill>
                <a:latin typeface="+mn-lt"/>
              </a:rPr>
              <a:t>Population of commuting system</a:t>
            </a:r>
            <a:endParaRPr lang="en-US" sz="2520" b="1" i="1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93967859"/>
      </p:ext>
    </p:extLst>
  </p:cSld>
  <p:clrMapOvr>
    <a:masterClrMapping/>
  </p:clrMapOvr>
  <p:transition spd="med">
    <p:split orient="vert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Index of</a:t>
            </a:r>
            <a:r>
              <a:rPr lang="en-US" dirty="0"/>
              <a:t> </a:t>
            </a:r>
            <a:r>
              <a:rPr lang="en-US" i="1" dirty="0"/>
              <a:t>Concentration</a:t>
            </a:r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7831681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55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63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9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06031" y="6546866"/>
            <a:ext cx="1194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(Craig 1984)</a:t>
            </a:r>
          </a:p>
        </p:txBody>
      </p:sp>
    </p:spTree>
    <p:extLst>
      <p:ext uri="{BB962C8B-B14F-4D97-AF65-F5344CB8AC3E}">
        <p14:creationId xmlns:p14="http://schemas.microsoft.com/office/powerpoint/2010/main" val="95127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EF54B1-54F6-4A48-93DC-156E4EC3E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55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Index of</a:t>
            </a:r>
            <a:r>
              <a:rPr lang="en-US" dirty="0"/>
              <a:t> </a:t>
            </a:r>
            <a:r>
              <a:rPr lang="en-US" i="1" dirty="0"/>
              <a:t>SIZE</a:t>
            </a:r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45166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g3a964c475ad_0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8352" y="2248025"/>
            <a:ext cx="10939785" cy="3537824"/>
          </a:xfrm>
          <a:prstGeom prst="rect">
            <a:avLst/>
          </a:prstGeom>
          <a:noFill/>
          <a:ln w="99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1" name="Google Shape;131;g3a964c475ad_0_10"/>
          <p:cNvSpPr txBox="1"/>
          <p:nvPr/>
        </p:nvSpPr>
        <p:spPr>
          <a:xfrm>
            <a:off x="10976896" y="1655134"/>
            <a:ext cx="1303939" cy="311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225" tIns="47600" rIns="95225" bIns="476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75"/>
              <a:buFont typeface="Noto Sans Symbols"/>
              <a:buNone/>
            </a:pPr>
            <a:r>
              <a:rPr lang="en-US" b="1" dirty="0">
                <a:solidFill>
                  <a:srgbClr val="9900FF"/>
                </a:solidFill>
                <a:latin typeface="Calibri"/>
                <a:ea typeface="Calibri"/>
                <a:cs typeface="Calibri"/>
                <a:sym typeface="Calibri"/>
              </a:rPr>
              <a:t>Population</a:t>
            </a:r>
            <a:endParaRPr dirty="0">
              <a:solidFill>
                <a:srgbClr val="9900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2" name="Google Shape;132;g3a964c475ad_0_10"/>
          <p:cNvSpPr/>
          <p:nvPr/>
        </p:nvSpPr>
        <p:spPr>
          <a:xfrm>
            <a:off x="11391850" y="2224382"/>
            <a:ext cx="486300" cy="3585000"/>
          </a:xfrm>
          <a:prstGeom prst="rect">
            <a:avLst/>
          </a:prstGeom>
          <a:noFill/>
          <a:ln w="29750" cap="flat" cmpd="sng">
            <a:solidFill>
              <a:srgbClr val="9900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5225" tIns="47600" rIns="95225" bIns="476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Noto Sans Symbols"/>
              <a:buNone/>
            </a:pPr>
            <a:endParaRPr sz="1874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33" name="Google Shape;133;g3a964c475ad_0_10"/>
          <p:cNvCxnSpPr>
            <a:cxnSpLocks/>
            <a:stCxn id="131" idx="2"/>
            <a:endCxn id="132" idx="0"/>
          </p:cNvCxnSpPr>
          <p:nvPr/>
        </p:nvCxnSpPr>
        <p:spPr>
          <a:xfrm>
            <a:off x="11628866" y="1966707"/>
            <a:ext cx="6134" cy="257675"/>
          </a:xfrm>
          <a:prstGeom prst="straightConnector1">
            <a:avLst/>
          </a:prstGeom>
          <a:noFill/>
          <a:ln w="19850" cap="flat" cmpd="sng">
            <a:solidFill>
              <a:srgbClr val="99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4" name="Google Shape;134;g3a964c475ad_0_10"/>
          <p:cNvSpPr/>
          <p:nvPr/>
        </p:nvSpPr>
        <p:spPr>
          <a:xfrm>
            <a:off x="6621250" y="2228028"/>
            <a:ext cx="441300" cy="3585000"/>
          </a:xfrm>
          <a:prstGeom prst="rect">
            <a:avLst/>
          </a:prstGeom>
          <a:noFill/>
          <a:ln w="297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5225" tIns="47600" rIns="95225" bIns="476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Noto Sans Symbols"/>
              <a:buNone/>
            </a:pPr>
            <a:endParaRPr sz="1874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5" name="Google Shape;135;g3a964c475ad_0_10"/>
          <p:cNvSpPr txBox="1"/>
          <p:nvPr/>
        </p:nvSpPr>
        <p:spPr>
          <a:xfrm>
            <a:off x="6183785" y="1494742"/>
            <a:ext cx="1303939" cy="527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225" tIns="47600" rIns="95225" bIns="476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75"/>
              <a:buFont typeface="Noto Sans Symbols"/>
              <a:buNone/>
            </a:pPr>
            <a:r>
              <a:rPr lang="en-US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Block Group code</a:t>
            </a:r>
            <a:endParaRPr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6" name="Google Shape;136;g3a964c475ad_0_10"/>
          <p:cNvCxnSpPr>
            <a:cxnSpLocks/>
            <a:stCxn id="135" idx="2"/>
            <a:endCxn id="134" idx="0"/>
          </p:cNvCxnSpPr>
          <p:nvPr/>
        </p:nvCxnSpPr>
        <p:spPr>
          <a:xfrm>
            <a:off x="6835755" y="2021759"/>
            <a:ext cx="6145" cy="206269"/>
          </a:xfrm>
          <a:prstGeom prst="straightConnector1">
            <a:avLst/>
          </a:prstGeom>
          <a:noFill/>
          <a:ln w="198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7" name="Google Shape;137;g3a964c475ad_0_10"/>
          <p:cNvSpPr/>
          <p:nvPr/>
        </p:nvSpPr>
        <p:spPr>
          <a:xfrm>
            <a:off x="1069507" y="2228028"/>
            <a:ext cx="893700" cy="3585000"/>
          </a:xfrm>
          <a:prstGeom prst="rect">
            <a:avLst/>
          </a:prstGeom>
          <a:noFill/>
          <a:ln w="29750" cap="flat" cmpd="sng">
            <a:solidFill>
              <a:srgbClr val="0000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5225" tIns="47600" rIns="95225" bIns="476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Noto Sans Symbols"/>
              <a:buNone/>
            </a:pPr>
            <a:endParaRPr sz="1874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8" name="Google Shape;138;g3a964c475ad_0_10"/>
          <p:cNvSpPr txBox="1"/>
          <p:nvPr/>
        </p:nvSpPr>
        <p:spPr>
          <a:xfrm>
            <a:off x="1002440" y="1494742"/>
            <a:ext cx="1033919" cy="527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225" tIns="47600" rIns="95225" bIns="476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75"/>
              <a:buFont typeface="Noto Sans Symbols"/>
              <a:buNone/>
            </a:pPr>
            <a:r>
              <a:rPr lang="en-US" b="1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Unique Identifier</a:t>
            </a:r>
            <a:endParaRPr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9" name="Google Shape;139;g3a964c475ad_0_10"/>
          <p:cNvCxnSpPr>
            <a:cxnSpLocks/>
            <a:stCxn id="138" idx="2"/>
            <a:endCxn id="137" idx="0"/>
          </p:cNvCxnSpPr>
          <p:nvPr/>
        </p:nvCxnSpPr>
        <p:spPr>
          <a:xfrm flipH="1">
            <a:off x="1516357" y="2021759"/>
            <a:ext cx="3043" cy="206269"/>
          </a:xfrm>
          <a:prstGeom prst="straightConnector1">
            <a:avLst/>
          </a:prstGeom>
          <a:noFill/>
          <a:ln w="1985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1" name="Google Shape;141;g3a964c475ad_0_10"/>
          <p:cNvSpPr txBox="1"/>
          <p:nvPr/>
        </p:nvSpPr>
        <p:spPr>
          <a:xfrm>
            <a:off x="-27432" y="2534473"/>
            <a:ext cx="706317" cy="527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225" tIns="47600" rIns="95225" bIns="476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75"/>
              <a:buFont typeface="Noto Sans Symbols"/>
              <a:buNone/>
            </a:pPr>
            <a:r>
              <a:rPr lang="en-US" b="1" dirty="0">
                <a:solidFill>
                  <a:srgbClr val="F1C232"/>
                </a:solidFill>
                <a:latin typeface="Calibri"/>
                <a:ea typeface="Calibri"/>
                <a:cs typeface="Calibri"/>
                <a:sym typeface="Calibri"/>
              </a:rPr>
              <a:t>Block Group</a:t>
            </a:r>
            <a:endParaRPr dirty="0">
              <a:solidFill>
                <a:srgbClr val="F1C23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2" name="Google Shape;142;g3a964c475ad_0_10"/>
          <p:cNvCxnSpPr>
            <a:endCxn id="143" idx="1"/>
          </p:cNvCxnSpPr>
          <p:nvPr/>
        </p:nvCxnSpPr>
        <p:spPr>
          <a:xfrm>
            <a:off x="593068" y="2815098"/>
            <a:ext cx="345257" cy="100609"/>
          </a:xfrm>
          <a:prstGeom prst="straightConnector1">
            <a:avLst/>
          </a:prstGeom>
          <a:noFill/>
          <a:ln w="23150" cap="flat" cmpd="sng">
            <a:solidFill>
              <a:srgbClr val="F1C23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3" name="Google Shape;143;g3a964c475ad_0_10"/>
          <p:cNvSpPr/>
          <p:nvPr/>
        </p:nvSpPr>
        <p:spPr>
          <a:xfrm>
            <a:off x="938325" y="2852592"/>
            <a:ext cx="10939499" cy="126230"/>
          </a:xfrm>
          <a:prstGeom prst="rect">
            <a:avLst/>
          </a:prstGeom>
          <a:noFill/>
          <a:ln w="29750" cap="flat" cmpd="sng">
            <a:solidFill>
              <a:srgbClr val="F1C23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5225" tIns="47600" rIns="95225" bIns="476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Noto Sans Symbols"/>
              <a:buNone/>
            </a:pPr>
            <a:endParaRPr sz="1874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8256DA-93FF-2A5B-16AB-B54829E6C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/>
      <p:bldP spid="132" grpId="0" animBg="1"/>
      <p:bldP spid="134" grpId="0" animBg="1"/>
      <p:bldP spid="135" grpId="0"/>
      <p:bldP spid="137" grpId="0" animBg="1"/>
      <p:bldP spid="138" grpId="0"/>
      <p:bldP spid="141" grpId="0"/>
      <p:bldP spid="14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map&#10;&#10;Description automatically generated">
            <a:extLst>
              <a:ext uri="{FF2B5EF4-FFF2-40B4-BE49-F238E27FC236}">
                <a16:creationId xmlns:a16="http://schemas.microsoft.com/office/drawing/2014/main" id="{AC956BC0-458F-4EB7-8945-809335026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68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F581F2-9AA2-4402-A3D0-64E7391CC540}"/>
              </a:ext>
            </a:extLst>
          </p:cNvPr>
          <p:cNvSpPr txBox="1"/>
          <p:nvPr/>
        </p:nvSpPr>
        <p:spPr>
          <a:xfrm>
            <a:off x="10378832" y="5825066"/>
            <a:ext cx="1406769" cy="379656"/>
          </a:xfrm>
          <a:prstGeom prst="rect">
            <a:avLst/>
          </a:prstGeom>
          <a:solidFill>
            <a:srgbClr val="FFFFFF"/>
          </a:solidFill>
        </p:spPr>
        <p:txBody>
          <a:bodyPr wrap="square" lIns="60960" rIns="60960" rtlCol="0">
            <a:spAutoFit/>
          </a:bodyPr>
          <a:lstStyle/>
          <a:p>
            <a:r>
              <a:rPr lang="en-US" sz="1867" dirty="0"/>
              <a:t>5,000,000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0F0E5F-30EB-4FA8-B3A3-F00B5F9794F8}"/>
              </a:ext>
            </a:extLst>
          </p:cNvPr>
          <p:cNvSpPr txBox="1"/>
          <p:nvPr/>
        </p:nvSpPr>
        <p:spPr>
          <a:xfrm>
            <a:off x="10894647" y="5332623"/>
            <a:ext cx="1172308" cy="311945"/>
          </a:xfrm>
          <a:prstGeom prst="rect">
            <a:avLst/>
          </a:prstGeom>
          <a:solidFill>
            <a:srgbClr val="FFFFFF"/>
          </a:solidFill>
        </p:spPr>
        <p:txBody>
          <a:bodyPr wrap="square" lIns="12192" tIns="12192" rIns="12192" bIns="12192" rtlCol="0">
            <a:spAutoFit/>
          </a:bodyPr>
          <a:lstStyle/>
          <a:p>
            <a:r>
              <a:rPr lang="en-US" sz="1867" dirty="0"/>
              <a:t>500,000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EE094B-54AA-4618-A603-9FBFD3383633}"/>
              </a:ext>
            </a:extLst>
          </p:cNvPr>
          <p:cNvSpPr txBox="1"/>
          <p:nvPr/>
        </p:nvSpPr>
        <p:spPr>
          <a:xfrm>
            <a:off x="11248948" y="4951258"/>
            <a:ext cx="911793" cy="311945"/>
          </a:xfrm>
          <a:prstGeom prst="rect">
            <a:avLst/>
          </a:prstGeom>
          <a:solidFill>
            <a:srgbClr val="FFFFFF"/>
          </a:solidFill>
        </p:spPr>
        <p:txBody>
          <a:bodyPr wrap="square" lIns="12192" tIns="12192" rIns="12192" bIns="12192" rtlCol="0">
            <a:spAutoFit/>
          </a:bodyPr>
          <a:lstStyle/>
          <a:p>
            <a:r>
              <a:rPr lang="en-US" sz="1867" dirty="0"/>
              <a:t>50,000</a:t>
            </a:r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922F6441-B9C6-4501-84CC-D80258F0E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5" y="0"/>
            <a:ext cx="12188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33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2EF0BA6F-0751-4E18-A400-912817C94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9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308F4A-6B51-4295-BCA8-ACD67A65FACB}"/>
              </a:ext>
            </a:extLst>
          </p:cNvPr>
          <p:cNvSpPr txBox="1"/>
          <p:nvPr/>
        </p:nvSpPr>
        <p:spPr>
          <a:xfrm>
            <a:off x="1838633" y="5820696"/>
            <a:ext cx="2104103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1917" indent="-121917"/>
            <a:r>
              <a:rPr lang="en-US" sz="1867" dirty="0">
                <a:solidFill>
                  <a:schemeClr val="tx1"/>
                </a:solidFill>
                <a:latin typeface="+mn-lt"/>
              </a:rPr>
              <a:t>*Population-weighted geometric mean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921DB4-FF4B-4EC7-A311-1258AD876DD9}"/>
              </a:ext>
            </a:extLst>
          </p:cNvPr>
          <p:cNvSpPr txBox="1"/>
          <p:nvPr/>
        </p:nvSpPr>
        <p:spPr>
          <a:xfrm>
            <a:off x="1111044" y="2821857"/>
            <a:ext cx="27764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36181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87" y="375171"/>
            <a:ext cx="7956940" cy="609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286F08-8A58-524F-FB1C-9FE355595B54}"/>
              </a:ext>
            </a:extLst>
          </p:cNvPr>
          <p:cNvSpPr txBox="1"/>
          <p:nvPr/>
        </p:nvSpPr>
        <p:spPr>
          <a:xfrm>
            <a:off x="3192920" y="6017131"/>
            <a:ext cx="5358581" cy="48474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20" b="1" i="1" dirty="0">
                <a:solidFill>
                  <a:schemeClr val="tx1"/>
                </a:solidFill>
                <a:latin typeface="+mn-lt"/>
              </a:rPr>
              <a:t>Size: </a:t>
            </a:r>
            <a:r>
              <a:rPr lang="en-US" sz="2520" dirty="0">
                <a:solidFill>
                  <a:schemeClr val="tx1"/>
                </a:solidFill>
                <a:latin typeface="+mn-lt"/>
              </a:rPr>
              <a:t>Population of commuting system</a:t>
            </a:r>
            <a:endParaRPr lang="en-US" sz="2520" b="1" i="1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488636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aph of a graph showing a number of numbers and a number of dots&#10;&#10;AI-generated content may be incorrect.">
            <a:extLst>
              <a:ext uri="{FF2B5EF4-FFF2-40B4-BE49-F238E27FC236}">
                <a16:creationId xmlns:a16="http://schemas.microsoft.com/office/drawing/2014/main" id="{13D02C8E-AA21-CD97-FB71-8D9736634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293" y="225553"/>
            <a:ext cx="7940339" cy="63522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36834" y="218867"/>
            <a:ext cx="2955066" cy="1487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solidFill>
                  <a:schemeClr val="tx1"/>
                </a:solidFill>
                <a:latin typeface="+mn-lt"/>
              </a:rPr>
              <a:t>PUMAs</a:t>
            </a:r>
            <a:br>
              <a:rPr lang="en-US" sz="4267" dirty="0">
                <a:solidFill>
                  <a:schemeClr val="tx1"/>
                </a:solidFill>
                <a:latin typeface="+mn-lt"/>
              </a:rPr>
            </a:br>
            <a:r>
              <a:rPr lang="en-US" sz="2400" dirty="0">
                <a:solidFill>
                  <a:schemeClr val="tx1"/>
                </a:solidFill>
                <a:latin typeface="+mn-lt"/>
              </a:rPr>
              <a:t>By 2 dimensions of settlement patterns</a:t>
            </a:r>
            <a:endParaRPr lang="en-US" sz="1467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9A60DD-CD44-D26F-DBCA-54B2E297699D}"/>
              </a:ext>
            </a:extLst>
          </p:cNvPr>
          <p:cNvSpPr txBox="1"/>
          <p:nvPr/>
        </p:nvSpPr>
        <p:spPr>
          <a:xfrm>
            <a:off x="750555" y="280178"/>
            <a:ext cx="1633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b="1" dirty="0">
                <a:solidFill>
                  <a:schemeClr val="tx1"/>
                </a:solidFill>
                <a:latin typeface="+mn-lt"/>
              </a:rPr>
              <a:t>DENSITY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4B9579-09C6-5150-3CBA-3B55BC631543}"/>
              </a:ext>
            </a:extLst>
          </p:cNvPr>
          <p:cNvSpPr txBox="1"/>
          <p:nvPr/>
        </p:nvSpPr>
        <p:spPr>
          <a:xfrm>
            <a:off x="7292079" y="6195315"/>
            <a:ext cx="20778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b="1" dirty="0">
                <a:solidFill>
                  <a:schemeClr val="tx1"/>
                </a:solidFill>
                <a:latin typeface="+mn-lt"/>
              </a:rPr>
              <a:t>METPOP10</a:t>
            </a:r>
          </a:p>
        </p:txBody>
      </p:sp>
    </p:spTree>
    <p:extLst>
      <p:ext uri="{BB962C8B-B14F-4D97-AF65-F5344CB8AC3E}">
        <p14:creationId xmlns:p14="http://schemas.microsoft.com/office/powerpoint/2010/main" val="286329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AD4CCA6E-EB77-4E14-85BB-2D7B04F0B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9293" y="225553"/>
            <a:ext cx="7940339" cy="63522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06076" y="3454422"/>
            <a:ext cx="9428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tx1"/>
                </a:solidFill>
                <a:latin typeface="+mn-lt"/>
              </a:rPr>
              <a:t>Quartiles</a:t>
            </a:r>
          </a:p>
        </p:txBody>
      </p:sp>
      <p:sp>
        <p:nvSpPr>
          <p:cNvPr id="4" name="Right Brace 3"/>
          <p:cNvSpPr/>
          <p:nvPr/>
        </p:nvSpPr>
        <p:spPr>
          <a:xfrm>
            <a:off x="9425031" y="3333601"/>
            <a:ext cx="121920" cy="615092"/>
          </a:xfrm>
          <a:prstGeom prst="rightBrace">
            <a:avLst/>
          </a:prstGeom>
          <a:noFill/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7" name="TextBox 6"/>
          <p:cNvSpPr txBox="1"/>
          <p:nvPr/>
        </p:nvSpPr>
        <p:spPr>
          <a:xfrm>
            <a:off x="9760883" y="2128490"/>
            <a:ext cx="7264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+mn-lt"/>
              </a:rPr>
              <a:t>(2017)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22221" y="5977467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≤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CF69A9-4E1D-47FF-EFD1-CEC25B2EEC12}"/>
              </a:ext>
            </a:extLst>
          </p:cNvPr>
          <p:cNvSpPr txBox="1"/>
          <p:nvPr/>
        </p:nvSpPr>
        <p:spPr>
          <a:xfrm>
            <a:off x="7292079" y="6195315"/>
            <a:ext cx="20778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b="1" dirty="0">
                <a:solidFill>
                  <a:schemeClr val="tx1"/>
                </a:solidFill>
                <a:latin typeface="+mn-lt"/>
              </a:rPr>
              <a:t>METPOP10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33F90E-CDAD-C3FC-1FE3-6FC168B92CA1}"/>
              </a:ext>
            </a:extLst>
          </p:cNvPr>
          <p:cNvSpPr txBox="1"/>
          <p:nvPr/>
        </p:nvSpPr>
        <p:spPr>
          <a:xfrm>
            <a:off x="750555" y="280178"/>
            <a:ext cx="1633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b="1" dirty="0">
                <a:solidFill>
                  <a:schemeClr val="tx1"/>
                </a:solidFill>
                <a:latin typeface="+mn-lt"/>
              </a:rPr>
              <a:t>DENSITY</a:t>
            </a:r>
          </a:p>
        </p:txBody>
      </p:sp>
    </p:spTree>
    <p:extLst>
      <p:ext uri="{BB962C8B-B14F-4D97-AF65-F5344CB8AC3E}">
        <p14:creationId xmlns:p14="http://schemas.microsoft.com/office/powerpoint/2010/main" val="42151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278814-7902-2A52-CED1-7F4175EF5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A44AE-0846-83A6-3163-358DE730D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err="1"/>
              <a:t>ConsPUMAs</a:t>
            </a:r>
            <a:endParaRPr lang="en-US" cap="none" dirty="0"/>
          </a:p>
        </p:txBody>
      </p:sp>
    </p:spTree>
    <p:extLst>
      <p:ext uri="{BB962C8B-B14F-4D97-AF65-F5344CB8AC3E}">
        <p14:creationId xmlns:p14="http://schemas.microsoft.com/office/powerpoint/2010/main" val="20967136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map of the state of new hampshire&#10;&#10;AI-generated content may be incorrect.">
            <a:extLst>
              <a:ext uri="{FF2B5EF4-FFF2-40B4-BE49-F238E27FC236}">
                <a16:creationId xmlns:a16="http://schemas.microsoft.com/office/drawing/2014/main" id="{B869BF56-2802-2E34-52EA-ECDC3BECA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6855" y="0"/>
            <a:ext cx="41148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2324F20-C9CB-6991-3C6D-94573269D164}"/>
              </a:ext>
            </a:extLst>
          </p:cNvPr>
          <p:cNvSpPr txBox="1"/>
          <p:nvPr/>
        </p:nvSpPr>
        <p:spPr>
          <a:xfrm>
            <a:off x="675513" y="5966460"/>
            <a:ext cx="21868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>
                <a:solidFill>
                  <a:schemeClr val="tx1"/>
                </a:solidFill>
                <a:latin typeface="+mn-lt"/>
              </a:rPr>
              <a:t>New Hampshire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CA9E9A-7D0D-AF9E-80C2-D9A778CC17F6}"/>
              </a:ext>
            </a:extLst>
          </p:cNvPr>
          <p:cNvSpPr txBox="1"/>
          <p:nvPr/>
        </p:nvSpPr>
        <p:spPr>
          <a:xfrm>
            <a:off x="1639015" y="1295400"/>
            <a:ext cx="29915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b="1" dirty="0">
                <a:solidFill>
                  <a:srgbClr val="FB7E7A"/>
                </a:solidFill>
                <a:latin typeface="+mn-lt"/>
              </a:rPr>
              <a:t>2010 PUMAs: 10</a:t>
            </a:r>
          </a:p>
        </p:txBody>
      </p:sp>
    </p:spTree>
    <p:extLst>
      <p:ext uri="{BB962C8B-B14F-4D97-AF65-F5344CB8AC3E}">
        <p14:creationId xmlns:p14="http://schemas.microsoft.com/office/powerpoint/2010/main" val="29061944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182B52-5E5B-64DE-050D-057F95186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state of new hampshire&#10;&#10;AI-generated content may be incorrect.">
            <a:extLst>
              <a:ext uri="{FF2B5EF4-FFF2-40B4-BE49-F238E27FC236}">
                <a16:creationId xmlns:a16="http://schemas.microsoft.com/office/drawing/2014/main" id="{120C8443-654A-B88E-8CBB-8955ED0C7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6855" y="0"/>
            <a:ext cx="4114800" cy="6858000"/>
          </a:xfrm>
          <a:prstGeom prst="rect">
            <a:avLst/>
          </a:prstGeom>
        </p:spPr>
      </p:pic>
      <p:pic>
        <p:nvPicPr>
          <p:cNvPr id="8" name="Picture 7" descr="A map of the state of new hampshire&#10;&#10;AI-generated content may be incorrect.">
            <a:extLst>
              <a:ext uri="{FF2B5EF4-FFF2-40B4-BE49-F238E27FC236}">
                <a16:creationId xmlns:a16="http://schemas.microsoft.com/office/drawing/2014/main" id="{2680D80B-A328-5E35-A983-21F28BC0D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0"/>
            <a:ext cx="41148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9E0702-FE97-140E-672E-8589DC066AF9}"/>
              </a:ext>
            </a:extLst>
          </p:cNvPr>
          <p:cNvSpPr txBox="1"/>
          <p:nvPr/>
        </p:nvSpPr>
        <p:spPr>
          <a:xfrm>
            <a:off x="675513" y="5966460"/>
            <a:ext cx="21868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>
                <a:solidFill>
                  <a:schemeClr val="tx1"/>
                </a:solidFill>
                <a:latin typeface="+mn-lt"/>
              </a:rPr>
              <a:t>New Hampshire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820C64-6352-1950-0697-B6027252528A}"/>
              </a:ext>
            </a:extLst>
          </p:cNvPr>
          <p:cNvSpPr txBox="1"/>
          <p:nvPr/>
        </p:nvSpPr>
        <p:spPr>
          <a:xfrm>
            <a:off x="1639015" y="1295400"/>
            <a:ext cx="29915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b="1" dirty="0">
                <a:solidFill>
                  <a:srgbClr val="FB7E7A"/>
                </a:solidFill>
                <a:latin typeface="+mn-lt"/>
              </a:rPr>
              <a:t>2010 PUMAs: 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8267F0-C9E1-2D04-B152-6FB55FE6DE4D}"/>
              </a:ext>
            </a:extLst>
          </p:cNvPr>
          <p:cNvSpPr txBox="1"/>
          <p:nvPr/>
        </p:nvSpPr>
        <p:spPr>
          <a:xfrm>
            <a:off x="1639015" y="1790700"/>
            <a:ext cx="29915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+mn-lt"/>
              </a:rPr>
              <a:t>2020 PUMAs: 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AEED2F-8A9E-619D-4A85-87E66A93AB04}"/>
              </a:ext>
            </a:extLst>
          </p:cNvPr>
          <p:cNvSpPr txBox="1"/>
          <p:nvPr/>
        </p:nvSpPr>
        <p:spPr>
          <a:xfrm>
            <a:off x="7249830" y="1432560"/>
            <a:ext cx="26324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ConsPUMAs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: 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AA328D-B6E9-2476-9F48-B07D24B42928}"/>
              </a:ext>
            </a:extLst>
          </p:cNvPr>
          <p:cNvSpPr/>
          <p:nvPr/>
        </p:nvSpPr>
        <p:spPr>
          <a:xfrm>
            <a:off x="11186160" y="5654040"/>
            <a:ext cx="289560" cy="190500"/>
          </a:xfrm>
          <a:prstGeom prst="rect">
            <a:avLst/>
          </a:prstGeom>
          <a:noFill/>
          <a:ln w="44450"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08057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C38E5-5E2D-0DEB-0F83-1630566F8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map of the state of new hampshire&#10;&#10;AI-generated content may be incorrect.">
            <a:extLst>
              <a:ext uri="{FF2B5EF4-FFF2-40B4-BE49-F238E27FC236}">
                <a16:creationId xmlns:a16="http://schemas.microsoft.com/office/drawing/2014/main" id="{7835FE8C-E4DA-CC86-5342-C12309A23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7200" y="0"/>
            <a:ext cx="4114800" cy="6858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FF9095-E2DA-6BC4-DDAA-A1E55E7853A5}"/>
              </a:ext>
            </a:extLst>
          </p:cNvPr>
          <p:cNvCxnSpPr>
            <a:endCxn id="4" idx="1"/>
          </p:cNvCxnSpPr>
          <p:nvPr/>
        </p:nvCxnSpPr>
        <p:spPr>
          <a:xfrm>
            <a:off x="8549639" y="4800600"/>
            <a:ext cx="2636521" cy="94869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map with a red line&#10;&#10;AI-generated content may be incorrect.">
            <a:extLst>
              <a:ext uri="{FF2B5EF4-FFF2-40B4-BE49-F238E27FC236}">
                <a16:creationId xmlns:a16="http://schemas.microsoft.com/office/drawing/2014/main" id="{0200D5F3-4F13-892C-2218-7C312DAEB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823" y="924826"/>
            <a:ext cx="7951815" cy="4119615"/>
          </a:xfrm>
          <a:prstGeom prst="rect">
            <a:avLst/>
          </a:prstGeom>
          <a:ln w="412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92EB624-AA42-608E-8296-6E63FDB40F4D}"/>
              </a:ext>
            </a:extLst>
          </p:cNvPr>
          <p:cNvSpPr/>
          <p:nvPr/>
        </p:nvSpPr>
        <p:spPr>
          <a:xfrm>
            <a:off x="11186160" y="5654040"/>
            <a:ext cx="289560" cy="190500"/>
          </a:xfrm>
          <a:prstGeom prst="rect">
            <a:avLst/>
          </a:prstGeom>
          <a:noFill/>
          <a:ln w="44450"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EF834A-CAD8-3A5F-1628-14D8E1F8FC2B}"/>
              </a:ext>
            </a:extLst>
          </p:cNvPr>
          <p:cNvSpPr txBox="1"/>
          <p:nvPr/>
        </p:nvSpPr>
        <p:spPr>
          <a:xfrm>
            <a:off x="597824" y="4767442"/>
            <a:ext cx="1366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i="1" dirty="0">
                <a:solidFill>
                  <a:schemeClr val="accent1"/>
                </a:solidFill>
                <a:latin typeface="+mn-lt"/>
              </a:rPr>
              <a:t>Esri Basemap 2025</a:t>
            </a:r>
          </a:p>
        </p:txBody>
      </p:sp>
    </p:spTree>
    <p:extLst>
      <p:ext uri="{BB962C8B-B14F-4D97-AF65-F5344CB8AC3E}">
        <p14:creationId xmlns:p14="http://schemas.microsoft.com/office/powerpoint/2010/main" val="3839707385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g3a964c475ad_0_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17204" y="2209215"/>
            <a:ext cx="9478545" cy="279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g3a964c475ad_0_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17204" y="2477366"/>
            <a:ext cx="9478545" cy="268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g3a964c475ad_0_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11374" y="2733859"/>
            <a:ext cx="9490204" cy="279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g3a964c475ad_0_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17204" y="2990352"/>
            <a:ext cx="9478545" cy="268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g3a964c475ad_0_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05546" y="3246844"/>
            <a:ext cx="9478545" cy="268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g3a964c475ad_0_6"/>
          <p:cNvPicPr preferRelativeResize="0"/>
          <p:nvPr/>
        </p:nvPicPr>
        <p:blipFill rotWithShape="1">
          <a:blip r:embed="rId8">
            <a:alphaModFix/>
          </a:blip>
          <a:srcRect b="37868"/>
          <a:stretch/>
        </p:blipFill>
        <p:spPr>
          <a:xfrm>
            <a:off x="2117219" y="3503337"/>
            <a:ext cx="9478562" cy="2636714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g3a964c475ad_0_6"/>
          <p:cNvSpPr txBox="1"/>
          <p:nvPr/>
        </p:nvSpPr>
        <p:spPr>
          <a:xfrm>
            <a:off x="4188808" y="1193389"/>
            <a:ext cx="1684500" cy="666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1900" tIns="55925" rIns="111900" bIns="559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203"/>
              <a:buFont typeface="Noto Sans Symbols"/>
              <a:buNone/>
            </a:pPr>
            <a:r>
              <a:rPr lang="en-US" sz="1800" b="1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Relation to head</a:t>
            </a:r>
            <a:endParaRPr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4" name="Google Shape;174;g3a964c475ad_0_6"/>
          <p:cNvCxnSpPr>
            <a:cxnSpLocks/>
          </p:cNvCxnSpPr>
          <p:nvPr/>
        </p:nvCxnSpPr>
        <p:spPr>
          <a:xfrm>
            <a:off x="5038364" y="1780630"/>
            <a:ext cx="0" cy="367598"/>
          </a:xfrm>
          <a:prstGeom prst="straightConnector1">
            <a:avLst/>
          </a:prstGeom>
          <a:noFill/>
          <a:ln w="272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5" name="Google Shape;175;g3a964c475ad_0_6"/>
          <p:cNvSpPr txBox="1"/>
          <p:nvPr/>
        </p:nvSpPr>
        <p:spPr>
          <a:xfrm>
            <a:off x="5690846" y="1185442"/>
            <a:ext cx="1165800" cy="666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1900" tIns="55925" rIns="111900" bIns="559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203"/>
              <a:buFont typeface="Noto Sans Symbols"/>
              <a:buNone/>
            </a:pPr>
            <a:r>
              <a:rPr lang="en-US" sz="18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Marital status</a:t>
            </a:r>
            <a:endParaRPr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6" name="Google Shape;176;g3a964c475ad_0_6"/>
          <p:cNvCxnSpPr>
            <a:cxnSpLocks/>
          </p:cNvCxnSpPr>
          <p:nvPr/>
        </p:nvCxnSpPr>
        <p:spPr>
          <a:xfrm>
            <a:off x="6273746" y="1758900"/>
            <a:ext cx="0" cy="383551"/>
          </a:xfrm>
          <a:prstGeom prst="straightConnector1">
            <a:avLst/>
          </a:prstGeom>
          <a:noFill/>
          <a:ln w="272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7" name="Google Shape;177;g3a964c475ad_0_6"/>
          <p:cNvSpPr txBox="1"/>
          <p:nvPr/>
        </p:nvSpPr>
        <p:spPr>
          <a:xfrm>
            <a:off x="6702304" y="1371853"/>
            <a:ext cx="1467000" cy="389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1900" tIns="55925" rIns="111900" bIns="559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203"/>
              <a:buFont typeface="Noto Sans Symbols"/>
              <a:buNone/>
            </a:pPr>
            <a:r>
              <a:rPr lang="en-US" sz="1800" b="1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Education</a:t>
            </a:r>
            <a:endParaRPr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8" name="Google Shape;178;g3a964c475ad_0_6"/>
          <p:cNvCxnSpPr>
            <a:cxnSpLocks/>
          </p:cNvCxnSpPr>
          <p:nvPr/>
        </p:nvCxnSpPr>
        <p:spPr>
          <a:xfrm>
            <a:off x="7407657" y="1750269"/>
            <a:ext cx="0" cy="416191"/>
          </a:xfrm>
          <a:prstGeom prst="straightConnector1">
            <a:avLst/>
          </a:prstGeom>
          <a:noFill/>
          <a:ln w="272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9" name="Google Shape;179;g3a964c475ad_0_6"/>
          <p:cNvSpPr txBox="1"/>
          <p:nvPr/>
        </p:nvSpPr>
        <p:spPr>
          <a:xfrm>
            <a:off x="8163052" y="1368959"/>
            <a:ext cx="1748400" cy="389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1900" tIns="55925" rIns="111900" bIns="559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203"/>
              <a:buFont typeface="Noto Sans Symbols"/>
              <a:buNone/>
            </a:pPr>
            <a:r>
              <a:rPr lang="en-US" sz="18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Occupation</a:t>
            </a:r>
            <a:endParaRPr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80" name="Google Shape;180;g3a964c475ad_0_6"/>
          <p:cNvCxnSpPr>
            <a:cxnSpLocks/>
          </p:cNvCxnSpPr>
          <p:nvPr/>
        </p:nvCxnSpPr>
        <p:spPr>
          <a:xfrm>
            <a:off x="9037252" y="1719546"/>
            <a:ext cx="0" cy="419468"/>
          </a:xfrm>
          <a:prstGeom prst="straightConnector1">
            <a:avLst/>
          </a:prstGeom>
          <a:noFill/>
          <a:ln w="272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81" name="Google Shape;181;g3a964c475ad_0_6"/>
          <p:cNvSpPr/>
          <p:nvPr/>
        </p:nvSpPr>
        <p:spPr>
          <a:xfrm>
            <a:off x="2111374" y="2209215"/>
            <a:ext cx="9472800" cy="1041000"/>
          </a:xfrm>
          <a:prstGeom prst="rect">
            <a:avLst/>
          </a:prstGeom>
          <a:noFill/>
          <a:ln w="272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11900" tIns="55925" rIns="111900" bIns="559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3"/>
              <a:buFont typeface="Noto Sans Symbols"/>
              <a:buNone/>
            </a:pPr>
            <a:endParaRPr sz="2203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2" name="Google Shape;182;g3a964c475ad_0_6"/>
          <p:cNvSpPr/>
          <p:nvPr/>
        </p:nvSpPr>
        <p:spPr>
          <a:xfrm>
            <a:off x="2111374" y="3254617"/>
            <a:ext cx="9472800" cy="2092800"/>
          </a:xfrm>
          <a:prstGeom prst="rect">
            <a:avLst/>
          </a:prstGeom>
          <a:noFill/>
          <a:ln w="272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11900" tIns="55925" rIns="111900" bIns="559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3"/>
              <a:buFont typeface="Noto Sans Symbols"/>
              <a:buNone/>
            </a:pPr>
            <a:endParaRPr sz="2203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3" name="Google Shape;183;g3a964c475ad_0_6"/>
          <p:cNvSpPr/>
          <p:nvPr/>
        </p:nvSpPr>
        <p:spPr>
          <a:xfrm>
            <a:off x="2111374" y="5345420"/>
            <a:ext cx="9472800" cy="794700"/>
          </a:xfrm>
          <a:prstGeom prst="rect">
            <a:avLst/>
          </a:prstGeom>
          <a:noFill/>
          <a:ln w="272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11900" tIns="55925" rIns="111900" bIns="559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3"/>
              <a:buFont typeface="Noto Sans Symbols"/>
              <a:buNone/>
            </a:pPr>
            <a:endParaRPr sz="2203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4" name="Google Shape;184;g3a964c475ad_0_6"/>
          <p:cNvSpPr/>
          <p:nvPr/>
        </p:nvSpPr>
        <p:spPr>
          <a:xfrm>
            <a:off x="2111374" y="2197556"/>
            <a:ext cx="9472800" cy="1041000"/>
          </a:xfrm>
          <a:prstGeom prst="rect">
            <a:avLst/>
          </a:prstGeom>
          <a:solidFill>
            <a:srgbClr val="808080">
              <a:alpha val="29800"/>
            </a:srgbClr>
          </a:solidFill>
          <a:ln>
            <a:noFill/>
          </a:ln>
        </p:spPr>
        <p:txBody>
          <a:bodyPr spcFirstLastPara="1" wrap="square" lIns="111900" tIns="55925" rIns="111900" bIns="559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3"/>
              <a:buFont typeface="Noto Sans Symbols"/>
              <a:buNone/>
            </a:pPr>
            <a:endParaRPr sz="2203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5" name="Google Shape;185;g3a964c475ad_0_6"/>
          <p:cNvSpPr/>
          <p:nvPr/>
        </p:nvSpPr>
        <p:spPr>
          <a:xfrm>
            <a:off x="2111374" y="3242958"/>
            <a:ext cx="9472800" cy="2092800"/>
          </a:xfrm>
          <a:prstGeom prst="rect">
            <a:avLst/>
          </a:prstGeom>
          <a:solidFill>
            <a:srgbClr val="808080">
              <a:alpha val="29800"/>
            </a:srgbClr>
          </a:solidFill>
          <a:ln>
            <a:noFill/>
          </a:ln>
        </p:spPr>
        <p:txBody>
          <a:bodyPr spcFirstLastPara="1" wrap="square" lIns="111900" tIns="55925" rIns="111900" bIns="559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3"/>
              <a:buFont typeface="Noto Sans Symbols"/>
              <a:buNone/>
            </a:pPr>
            <a:endParaRPr sz="2203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6" name="Google Shape;186;g3a964c475ad_0_6"/>
          <p:cNvSpPr/>
          <p:nvPr/>
        </p:nvSpPr>
        <p:spPr>
          <a:xfrm>
            <a:off x="2111374" y="5333761"/>
            <a:ext cx="9472800" cy="794700"/>
          </a:xfrm>
          <a:prstGeom prst="rect">
            <a:avLst/>
          </a:prstGeom>
          <a:solidFill>
            <a:srgbClr val="808080">
              <a:alpha val="29800"/>
            </a:srgbClr>
          </a:solidFill>
          <a:ln>
            <a:noFill/>
          </a:ln>
        </p:spPr>
        <p:txBody>
          <a:bodyPr spcFirstLastPara="1" wrap="square" lIns="111900" tIns="55925" rIns="111900" bIns="559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3"/>
              <a:buFont typeface="Noto Sans Symbols"/>
              <a:buNone/>
            </a:pPr>
            <a:endParaRPr sz="2203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1" name="Google Shape;191;g3a964c475ad_0_6"/>
          <p:cNvSpPr txBox="1"/>
          <p:nvPr/>
        </p:nvSpPr>
        <p:spPr>
          <a:xfrm>
            <a:off x="590413" y="2003580"/>
            <a:ext cx="1684500" cy="389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1900" tIns="55925" rIns="111900" bIns="559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203"/>
              <a:buFont typeface="Noto Sans Symbols"/>
              <a:buNone/>
            </a:pPr>
            <a:r>
              <a:rPr lang="en-US" sz="1800" b="1" dirty="0">
                <a:solidFill>
                  <a:srgbClr val="F1C232"/>
                </a:solidFill>
                <a:latin typeface="Calibri"/>
                <a:ea typeface="Calibri"/>
                <a:cs typeface="Calibri"/>
                <a:sym typeface="Calibri"/>
              </a:rPr>
              <a:t>Individual</a:t>
            </a:r>
            <a:endParaRPr sz="1800" dirty="0">
              <a:solidFill>
                <a:srgbClr val="F1C23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92" name="Google Shape;192;g3a964c475ad_0_6"/>
          <p:cNvCxnSpPr>
            <a:stCxn id="191" idx="2"/>
            <a:endCxn id="193" idx="1"/>
          </p:cNvCxnSpPr>
          <p:nvPr/>
        </p:nvCxnSpPr>
        <p:spPr>
          <a:xfrm>
            <a:off x="1432663" y="2393521"/>
            <a:ext cx="678620" cy="478205"/>
          </a:xfrm>
          <a:prstGeom prst="straightConnector1">
            <a:avLst/>
          </a:prstGeom>
          <a:noFill/>
          <a:ln w="27200" cap="flat" cmpd="sng">
            <a:solidFill>
              <a:srgbClr val="F1C23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94" name="Google Shape;194;g3a964c475ad_0_6"/>
          <p:cNvSpPr/>
          <p:nvPr/>
        </p:nvSpPr>
        <p:spPr>
          <a:xfrm>
            <a:off x="2111298" y="2209215"/>
            <a:ext cx="9490200" cy="1041000"/>
          </a:xfrm>
          <a:prstGeom prst="rect">
            <a:avLst/>
          </a:prstGeom>
          <a:noFill/>
          <a:ln w="34975" cap="flat" cmpd="sng">
            <a:solidFill>
              <a:srgbClr val="9900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11900" tIns="55925" rIns="111900" bIns="559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3"/>
              <a:buFont typeface="Noto Sans Symbols"/>
              <a:buNone/>
            </a:pPr>
            <a:endParaRPr sz="2203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3" name="Google Shape;193;g3a964c475ad_0_6"/>
          <p:cNvSpPr/>
          <p:nvPr/>
        </p:nvSpPr>
        <p:spPr>
          <a:xfrm>
            <a:off x="2111283" y="2737776"/>
            <a:ext cx="9490200" cy="267900"/>
          </a:xfrm>
          <a:prstGeom prst="rect">
            <a:avLst/>
          </a:prstGeom>
          <a:noFill/>
          <a:ln w="34975" cap="flat" cmpd="sng">
            <a:solidFill>
              <a:srgbClr val="F1C23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11900" tIns="55925" rIns="111900" bIns="559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3"/>
              <a:buFont typeface="Noto Sans Symbols"/>
              <a:buNone/>
            </a:pPr>
            <a:endParaRPr sz="2203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5" name="Google Shape;195;g3a964c475ad_0_6"/>
          <p:cNvSpPr txBox="1"/>
          <p:nvPr/>
        </p:nvSpPr>
        <p:spPr>
          <a:xfrm>
            <a:off x="1745577" y="1445551"/>
            <a:ext cx="1684500" cy="389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1900" tIns="55925" rIns="111900" bIns="559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203"/>
              <a:buFont typeface="Noto Sans Symbols"/>
              <a:buNone/>
            </a:pPr>
            <a:r>
              <a:rPr lang="en-US" sz="1800" b="1" dirty="0">
                <a:solidFill>
                  <a:srgbClr val="9900FF"/>
                </a:solidFill>
                <a:latin typeface="Calibri"/>
                <a:ea typeface="Calibri"/>
                <a:cs typeface="Calibri"/>
                <a:sym typeface="Calibri"/>
              </a:rPr>
              <a:t>Household</a:t>
            </a:r>
            <a:endParaRPr sz="1800" dirty="0">
              <a:solidFill>
                <a:srgbClr val="9900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96" name="Google Shape;196;g3a964c475ad_0_6"/>
          <p:cNvCxnSpPr>
            <a:stCxn id="195" idx="2"/>
          </p:cNvCxnSpPr>
          <p:nvPr/>
        </p:nvCxnSpPr>
        <p:spPr>
          <a:xfrm>
            <a:off x="2587827" y="1835492"/>
            <a:ext cx="183600" cy="306959"/>
          </a:xfrm>
          <a:prstGeom prst="straightConnector1">
            <a:avLst/>
          </a:prstGeom>
          <a:noFill/>
          <a:ln w="27200" cap="flat" cmpd="sng">
            <a:solidFill>
              <a:srgbClr val="99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" name="Title 7">
            <a:extLst>
              <a:ext uri="{FF2B5EF4-FFF2-40B4-BE49-F238E27FC236}">
                <a16:creationId xmlns:a16="http://schemas.microsoft.com/office/drawing/2014/main" id="{631EA330-484E-346C-1A7C-106F83F8A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Microdata</a:t>
            </a:r>
          </a:p>
        </p:txBody>
      </p:sp>
      <p:sp>
        <p:nvSpPr>
          <p:cNvPr id="187" name="Google Shape;187;g3a964c475ad_0_6"/>
          <p:cNvSpPr/>
          <p:nvPr/>
        </p:nvSpPr>
        <p:spPr>
          <a:xfrm>
            <a:off x="6020942" y="2178371"/>
            <a:ext cx="503400" cy="3961800"/>
          </a:xfrm>
          <a:prstGeom prst="rect">
            <a:avLst/>
          </a:prstGeom>
          <a:noFill/>
          <a:ln w="349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11900" tIns="55925" rIns="111900" bIns="559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3"/>
              <a:buFont typeface="Noto Sans Symbols"/>
              <a:buNone/>
            </a:pPr>
            <a:endParaRPr sz="2203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8" name="Google Shape;188;g3a964c475ad_0_6"/>
          <p:cNvSpPr/>
          <p:nvPr/>
        </p:nvSpPr>
        <p:spPr>
          <a:xfrm>
            <a:off x="4715162" y="2174212"/>
            <a:ext cx="674400" cy="3961800"/>
          </a:xfrm>
          <a:prstGeom prst="rect">
            <a:avLst/>
          </a:prstGeom>
          <a:noFill/>
          <a:ln w="34975" cap="flat" cmpd="sng">
            <a:solidFill>
              <a:srgbClr val="0000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11900" tIns="55925" rIns="111900" bIns="559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3"/>
              <a:buFont typeface="Noto Sans Symbols"/>
              <a:buNone/>
            </a:pPr>
            <a:endParaRPr sz="2203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9" name="Google Shape;189;g3a964c475ad_0_6"/>
          <p:cNvSpPr/>
          <p:nvPr/>
        </p:nvSpPr>
        <p:spPr>
          <a:xfrm>
            <a:off x="7155957" y="2174212"/>
            <a:ext cx="503400" cy="3961800"/>
          </a:xfrm>
          <a:prstGeom prst="rect">
            <a:avLst/>
          </a:prstGeom>
          <a:noFill/>
          <a:ln w="34975" cap="flat" cmpd="sng">
            <a:solidFill>
              <a:srgbClr val="0000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11900" tIns="55925" rIns="111900" bIns="559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3"/>
              <a:buFont typeface="Noto Sans Symbols"/>
              <a:buNone/>
            </a:pPr>
            <a:endParaRPr sz="2203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0" name="Google Shape;190;g3a964c475ad_0_6"/>
          <p:cNvSpPr/>
          <p:nvPr/>
        </p:nvSpPr>
        <p:spPr>
          <a:xfrm>
            <a:off x="8791899" y="2174147"/>
            <a:ext cx="503400" cy="3961800"/>
          </a:xfrm>
          <a:prstGeom prst="rect">
            <a:avLst/>
          </a:prstGeom>
          <a:noFill/>
          <a:ln w="349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11900" tIns="55925" rIns="111900" bIns="559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3"/>
              <a:buFont typeface="Noto Sans Symbols"/>
              <a:buNone/>
            </a:pPr>
            <a:endParaRPr sz="2203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/>
      <p:bldP spid="175" grpId="0"/>
      <p:bldP spid="177" grpId="0"/>
      <p:bldP spid="179" grpId="0"/>
      <p:bldP spid="191" grpId="0"/>
      <p:bldP spid="194" grpId="0" animBg="1"/>
      <p:bldP spid="193" grpId="0" animBg="1"/>
      <p:bldP spid="195" grpId="0"/>
      <p:bldP spid="187" grpId="0" animBg="1"/>
      <p:bldP spid="188" grpId="0" animBg="1"/>
      <p:bldP spid="189" grpId="0" animBg="1"/>
      <p:bldP spid="19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8122E9C-6C3E-C9CA-F59E-F76B6D9320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652718"/>
              </p:ext>
            </p:extLst>
          </p:nvPr>
        </p:nvGraphicFramePr>
        <p:xfrm>
          <a:off x="3581400" y="545009"/>
          <a:ext cx="8256278" cy="605772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794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615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8483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B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latin typeface="+mn-lt"/>
                        </a:rPr>
                        <a:t>S</a:t>
                      </a:r>
                      <a:r>
                        <a:rPr lang="en-US" sz="2000" b="0" baseline="0" dirty="0">
                          <a:latin typeface="+mn-lt"/>
                        </a:rPr>
                        <a:t>et each </a:t>
                      </a:r>
                      <a:r>
                        <a:rPr lang="en-US" sz="2000" b="0" dirty="0">
                          <a:latin typeface="+mn-lt"/>
                        </a:rPr>
                        <a:t>2020 PUMA to be a</a:t>
                      </a:r>
                      <a:r>
                        <a:rPr lang="en-US" sz="2000" b="0" baseline="0" dirty="0">
                          <a:latin typeface="+mn-lt"/>
                        </a:rPr>
                        <a:t> ConsPUMA</a:t>
                      </a:r>
                      <a:endParaRPr lang="en-US" sz="2000" b="0" dirty="0"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B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777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E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+mn-lt"/>
                        </a:rPr>
                        <a:t>Merge any set of </a:t>
                      </a:r>
                      <a:r>
                        <a:rPr lang="en-US" sz="2000" dirty="0">
                          <a:latin typeface="+mn-lt"/>
                          <a:cs typeface="Arial"/>
                        </a:rPr>
                        <a:t>ConsPUMAs where each has a majority of its population in the same 2010 PUMA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E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7249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B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+mn-lt"/>
                          <a:cs typeface="Arial"/>
                        </a:rPr>
                        <a:t>Pairs of ConsPUMAs that share population with a single 2010 PUMA, where at least one ConsPUMA’s mismatch ≥ 1% in</a:t>
                      </a:r>
                      <a:r>
                        <a:rPr lang="en-US" sz="2000" baseline="0" dirty="0">
                          <a:latin typeface="+mn-lt"/>
                          <a:cs typeface="Arial"/>
                        </a:rPr>
                        <a:t> 2010 </a:t>
                      </a:r>
                      <a:r>
                        <a:rPr lang="en-US" sz="2000" i="1" baseline="0" dirty="0">
                          <a:latin typeface="+mn-lt"/>
                          <a:cs typeface="Arial"/>
                        </a:rPr>
                        <a:t>or</a:t>
                      </a:r>
                      <a:r>
                        <a:rPr lang="en-US" sz="2000" baseline="0" dirty="0">
                          <a:latin typeface="+mn-lt"/>
                          <a:cs typeface="Arial"/>
                        </a:rPr>
                        <a:t> 2020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B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57249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E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+mn-lt"/>
                          <a:cs typeface="Arial"/>
                        </a:rPr>
                        <a:t>Average of the 2 ConsPUMAs’ prior mismatch scores minus the mismatch for the merged pair, using </a:t>
                      </a:r>
                      <a:r>
                        <a:rPr lang="en-US" sz="2000" i="0" dirty="0">
                          <a:latin typeface="+mn-lt"/>
                          <a:cs typeface="Arial"/>
                        </a:rPr>
                        <a:t>average of 2000 &amp; 2010 populations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E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8483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B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</a:rPr>
                        <a:t>To shorten the process, apply a merger in each U.S. state all at once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B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8483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E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</a:rPr>
                        <a:t>Final output:</a:t>
                      </a:r>
                      <a:br>
                        <a:rPr lang="en-US" sz="2000" dirty="0">
                          <a:latin typeface="+mn-lt"/>
                        </a:rPr>
                      </a:br>
                      <a:r>
                        <a:rPr lang="en-US" sz="2000" i="1" dirty="0">
                          <a:latin typeface="+mn-lt"/>
                        </a:rPr>
                        <a:t>Minimally</a:t>
                      </a:r>
                      <a:r>
                        <a:rPr lang="en-US" sz="2000" i="1" baseline="0" dirty="0">
                          <a:latin typeface="+mn-lt"/>
                        </a:rPr>
                        <a:t> acceptable consistency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E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DFAF13C-7BF3-A9B8-2FEC-D069F490E218}"/>
              </a:ext>
            </a:extLst>
          </p:cNvPr>
          <p:cNvSpPr/>
          <p:nvPr/>
        </p:nvSpPr>
        <p:spPr>
          <a:xfrm>
            <a:off x="3940622" y="583109"/>
            <a:ext cx="3117836" cy="6434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Initialize 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ConsPUMAs</a:t>
            </a:r>
          </a:p>
        </p:txBody>
      </p:sp>
      <p:sp>
        <p:nvSpPr>
          <p:cNvPr id="5" name="Rounded Rectangle 25">
            <a:extLst>
              <a:ext uri="{FF2B5EF4-FFF2-40B4-BE49-F238E27FC236}">
                <a16:creationId xmlns:a16="http://schemas.microsoft.com/office/drawing/2014/main" id="{D783DB85-966E-83B1-6AE1-FB7E8A462A7A}"/>
              </a:ext>
            </a:extLst>
          </p:cNvPr>
          <p:cNvSpPr/>
          <p:nvPr/>
        </p:nvSpPr>
        <p:spPr>
          <a:xfrm>
            <a:off x="3940622" y="1481694"/>
            <a:ext cx="3117837" cy="69358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Preliminary aggregation</a:t>
            </a:r>
          </a:p>
        </p:txBody>
      </p:sp>
      <p:sp>
        <p:nvSpPr>
          <p:cNvPr id="6" name="Rounded Rectangle 27">
            <a:extLst>
              <a:ext uri="{FF2B5EF4-FFF2-40B4-BE49-F238E27FC236}">
                <a16:creationId xmlns:a16="http://schemas.microsoft.com/office/drawing/2014/main" id="{B9791386-6783-5DEA-F7D8-B07805A28028}"/>
              </a:ext>
            </a:extLst>
          </p:cNvPr>
          <p:cNvSpPr/>
          <p:nvPr/>
        </p:nvSpPr>
        <p:spPr>
          <a:xfrm>
            <a:off x="3940622" y="2619801"/>
            <a:ext cx="3117837" cy="69358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Identify 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merger candidates</a:t>
            </a:r>
          </a:p>
        </p:txBody>
      </p:sp>
      <p:sp>
        <p:nvSpPr>
          <p:cNvPr id="7" name="Rounded Rectangle 41">
            <a:extLst>
              <a:ext uri="{FF2B5EF4-FFF2-40B4-BE49-F238E27FC236}">
                <a16:creationId xmlns:a16="http://schemas.microsoft.com/office/drawing/2014/main" id="{92797E80-46D8-AF9E-3E52-323620831014}"/>
              </a:ext>
            </a:extLst>
          </p:cNvPr>
          <p:cNvSpPr/>
          <p:nvPr/>
        </p:nvSpPr>
        <p:spPr>
          <a:xfrm>
            <a:off x="3940622" y="3890261"/>
            <a:ext cx="3117837" cy="69358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Compute potential 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mismatch declines</a:t>
            </a:r>
          </a:p>
        </p:txBody>
      </p:sp>
      <p:sp>
        <p:nvSpPr>
          <p:cNvPr id="8" name="Rounded Rectangle 42">
            <a:extLst>
              <a:ext uri="{FF2B5EF4-FFF2-40B4-BE49-F238E27FC236}">
                <a16:creationId xmlns:a16="http://schemas.microsoft.com/office/drawing/2014/main" id="{2C647AB1-5C15-A063-30F6-6832136BE3D1}"/>
              </a:ext>
            </a:extLst>
          </p:cNvPr>
          <p:cNvSpPr/>
          <p:nvPr/>
        </p:nvSpPr>
        <p:spPr>
          <a:xfrm>
            <a:off x="3947234" y="5127534"/>
            <a:ext cx="3117837" cy="59598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Merge pair that yields greatest decline</a:t>
            </a:r>
          </a:p>
        </p:txBody>
      </p:sp>
      <p:sp>
        <p:nvSpPr>
          <p:cNvPr id="9" name="Rounded Rectangle 48">
            <a:extLst>
              <a:ext uri="{FF2B5EF4-FFF2-40B4-BE49-F238E27FC236}">
                <a16:creationId xmlns:a16="http://schemas.microsoft.com/office/drawing/2014/main" id="{8D99BFF3-D91E-8823-8D66-F5C50D012A67}"/>
              </a:ext>
            </a:extLst>
          </p:cNvPr>
          <p:cNvSpPr/>
          <p:nvPr/>
        </p:nvSpPr>
        <p:spPr>
          <a:xfrm>
            <a:off x="3947234" y="5930719"/>
            <a:ext cx="3117837" cy="59598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Repeat until every mismatch &lt; 1%</a:t>
            </a:r>
          </a:p>
        </p:txBody>
      </p:sp>
      <p:cxnSp>
        <p:nvCxnSpPr>
          <p:cNvPr id="10" name="Elbow Connector 8">
            <a:extLst>
              <a:ext uri="{FF2B5EF4-FFF2-40B4-BE49-F238E27FC236}">
                <a16:creationId xmlns:a16="http://schemas.microsoft.com/office/drawing/2014/main" id="{42E30C1B-3E28-C329-6C3E-07AE1969541C}"/>
              </a:ext>
            </a:extLst>
          </p:cNvPr>
          <p:cNvCxnSpPr>
            <a:cxnSpLocks/>
            <a:stCxn id="9" idx="1"/>
            <a:endCxn id="6" idx="1"/>
          </p:cNvCxnSpPr>
          <p:nvPr/>
        </p:nvCxnSpPr>
        <p:spPr>
          <a:xfrm rot="10800000">
            <a:off x="3940622" y="2966594"/>
            <a:ext cx="6612" cy="3262120"/>
          </a:xfrm>
          <a:prstGeom prst="bentConnector3">
            <a:avLst>
              <a:gd name="adj1" fmla="val 3557350"/>
            </a:avLst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BD8386B-6CE0-F1F1-FDC2-4C2CE624E198}"/>
              </a:ext>
            </a:extLst>
          </p:cNvPr>
          <p:cNvCxnSpPr>
            <a:cxnSpLocks/>
            <a:stCxn id="4" idx="2"/>
            <a:endCxn id="5" idx="0"/>
          </p:cNvCxnSpPr>
          <p:nvPr/>
        </p:nvCxnSpPr>
        <p:spPr>
          <a:xfrm>
            <a:off x="5499540" y="1226591"/>
            <a:ext cx="1" cy="255103"/>
          </a:xfrm>
          <a:prstGeom prst="straightConnector1">
            <a:avLst/>
          </a:prstGeom>
          <a:ln w="38100">
            <a:solidFill>
              <a:srgbClr val="9537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2335D38-F3EE-0D5E-444A-DC219680468E}"/>
              </a:ext>
            </a:extLst>
          </p:cNvPr>
          <p:cNvCxnSpPr>
            <a:stCxn id="5" idx="2"/>
            <a:endCxn id="6" idx="0"/>
          </p:cNvCxnSpPr>
          <p:nvPr/>
        </p:nvCxnSpPr>
        <p:spPr>
          <a:xfrm>
            <a:off x="5499542" y="2175281"/>
            <a:ext cx="0" cy="444521"/>
          </a:xfrm>
          <a:prstGeom prst="straightConnector1">
            <a:avLst/>
          </a:prstGeom>
          <a:ln w="38100">
            <a:solidFill>
              <a:srgbClr val="9537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9EDB08C-7238-7348-E659-A1B1B46506C8}"/>
              </a:ext>
            </a:extLst>
          </p:cNvPr>
          <p:cNvCxnSpPr>
            <a:stCxn id="6" idx="2"/>
            <a:endCxn id="7" idx="0"/>
          </p:cNvCxnSpPr>
          <p:nvPr/>
        </p:nvCxnSpPr>
        <p:spPr>
          <a:xfrm>
            <a:off x="5499542" y="3313388"/>
            <a:ext cx="0" cy="576874"/>
          </a:xfrm>
          <a:prstGeom prst="straightConnector1">
            <a:avLst/>
          </a:prstGeom>
          <a:ln w="38100">
            <a:solidFill>
              <a:srgbClr val="9537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132B87B-4350-E994-58D0-B64446BF1819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>
          <a:xfrm>
            <a:off x="5499541" y="4583847"/>
            <a:ext cx="6612" cy="543687"/>
          </a:xfrm>
          <a:prstGeom prst="straightConnector1">
            <a:avLst/>
          </a:prstGeom>
          <a:ln w="38100">
            <a:solidFill>
              <a:srgbClr val="9537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746339E-76B2-3A8A-75A0-CD1FB5F36370}"/>
              </a:ext>
            </a:extLst>
          </p:cNvPr>
          <p:cNvCxnSpPr>
            <a:cxnSpLocks/>
            <a:stCxn id="8" idx="2"/>
            <a:endCxn id="9" idx="0"/>
          </p:cNvCxnSpPr>
          <p:nvPr/>
        </p:nvCxnSpPr>
        <p:spPr>
          <a:xfrm>
            <a:off x="5506153" y="5723522"/>
            <a:ext cx="0" cy="207197"/>
          </a:xfrm>
          <a:prstGeom prst="straightConnector1">
            <a:avLst/>
          </a:prstGeom>
          <a:ln w="38100">
            <a:solidFill>
              <a:srgbClr val="9537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437A793-B79D-C46F-FBE2-8675CD2A4C78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7065071" y="6228714"/>
            <a:ext cx="342576" cy="0"/>
          </a:xfrm>
          <a:prstGeom prst="straightConnector1">
            <a:avLst/>
          </a:prstGeom>
          <a:ln w="38100">
            <a:solidFill>
              <a:srgbClr val="9537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7">
            <a:extLst>
              <a:ext uri="{FF2B5EF4-FFF2-40B4-BE49-F238E27FC236}">
                <a16:creationId xmlns:a16="http://schemas.microsoft.com/office/drawing/2014/main" id="{37A62B75-911F-5032-3248-BB2A272BF59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18650" y="1842912"/>
            <a:ext cx="3607529" cy="230832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274320" tIns="228600" rIns="27432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Iterative Mismatch Reduction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AD19206-4BE4-9772-7F90-3B59DB96274C}"/>
              </a:ext>
            </a:extLst>
          </p:cNvPr>
          <p:cNvSpPr txBox="1"/>
          <p:nvPr/>
        </p:nvSpPr>
        <p:spPr>
          <a:xfrm>
            <a:off x="3701415" y="132896"/>
            <a:ext cx="80162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solidFill>
                  <a:schemeClr val="tx1"/>
                </a:solidFill>
                <a:latin typeface="+mn-lt"/>
                <a:cs typeface="Arial"/>
                <a:sym typeface="Wingdings" panose="05000000000000000000" pitchFamily="2" charset="2"/>
              </a:rPr>
              <a:t>IMR Applied to 2010 &amp; 2020 PUMAs with 1% Mismatch Tolerance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667473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state of massachusetts&#10;&#10;AI-generated content may be incorrect.">
            <a:extLst>
              <a:ext uri="{FF2B5EF4-FFF2-40B4-BE49-F238E27FC236}">
                <a16:creationId xmlns:a16="http://schemas.microsoft.com/office/drawing/2014/main" id="{2710A984-A565-4579-A4D8-134001FDE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3040B3-B873-6189-04B1-F813DFEE939F}"/>
              </a:ext>
            </a:extLst>
          </p:cNvPr>
          <p:cNvSpPr txBox="1"/>
          <p:nvPr/>
        </p:nvSpPr>
        <p:spPr>
          <a:xfrm>
            <a:off x="1696593" y="243840"/>
            <a:ext cx="2044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>
                <a:solidFill>
                  <a:schemeClr val="tx1"/>
                </a:solidFill>
                <a:latin typeface="+mn-lt"/>
              </a:rPr>
              <a:t>Massachusetts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EB54C2-DD46-5598-5CE8-8E1416B5C96D}"/>
              </a:ext>
            </a:extLst>
          </p:cNvPr>
          <p:cNvSpPr txBox="1"/>
          <p:nvPr/>
        </p:nvSpPr>
        <p:spPr>
          <a:xfrm>
            <a:off x="3740742" y="4010947"/>
            <a:ext cx="29915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B7E7A"/>
                </a:solidFill>
                <a:latin typeface="+mn-lt"/>
              </a:rPr>
              <a:t>2010 PUMAs: 52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184C71-2D9F-428E-6DB1-D19D11AB1168}"/>
              </a:ext>
            </a:extLst>
          </p:cNvPr>
          <p:cNvSpPr txBox="1"/>
          <p:nvPr/>
        </p:nvSpPr>
        <p:spPr>
          <a:xfrm>
            <a:off x="3759177" y="4518272"/>
            <a:ext cx="29546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+mn-lt"/>
              </a:rPr>
              <a:t>2020 PUMAs: 54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58D437-2ACD-C11D-F15C-09CA18972806}"/>
              </a:ext>
            </a:extLst>
          </p:cNvPr>
          <p:cNvSpPr txBox="1"/>
          <p:nvPr/>
        </p:nvSpPr>
        <p:spPr>
          <a:xfrm>
            <a:off x="3816083" y="5011520"/>
            <a:ext cx="28408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ConsPUMAs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: 19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78F7EE-0ECD-3484-492D-C60761F15F34}"/>
              </a:ext>
            </a:extLst>
          </p:cNvPr>
          <p:cNvCxnSpPr/>
          <p:nvPr/>
        </p:nvCxnSpPr>
        <p:spPr>
          <a:xfrm flipV="1">
            <a:off x="9075420" y="2331720"/>
            <a:ext cx="982980" cy="1013460"/>
          </a:xfrm>
          <a:prstGeom prst="line">
            <a:avLst/>
          </a:prstGeom>
          <a:ln>
            <a:solidFill>
              <a:schemeClr val="tx1"/>
            </a:solidFill>
            <a:head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04F798D-02EE-51C5-8134-CA267AF85601}"/>
              </a:ext>
            </a:extLst>
          </p:cNvPr>
          <p:cNvSpPr txBox="1"/>
          <p:nvPr/>
        </p:nvSpPr>
        <p:spPr>
          <a:xfrm>
            <a:off x="8711041" y="1746945"/>
            <a:ext cx="31245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B3DE6A"/>
                </a:solidFill>
                <a:latin typeface="+mn-lt"/>
              </a:rPr>
              <a:t>2020 PUMAs: 28!</a:t>
            </a:r>
          </a:p>
        </p:txBody>
      </p:sp>
    </p:spTree>
    <p:extLst>
      <p:ext uri="{BB962C8B-B14F-4D97-AF65-F5344CB8AC3E}">
        <p14:creationId xmlns:p14="http://schemas.microsoft.com/office/powerpoint/2010/main" val="150207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BC0C98A-55AB-FDD2-71CE-4447D6D3BF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8462938"/>
              </p:ext>
            </p:extLst>
          </p:nvPr>
        </p:nvGraphicFramePr>
        <p:xfrm>
          <a:off x="446088" y="1246188"/>
          <a:ext cx="7296150" cy="407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3209947" imgH="1790836" progId="Excel.Sheet.12">
                  <p:embed/>
                </p:oleObj>
              </mc:Choice>
              <mc:Fallback>
                <p:oleObj name="Worksheet" r:id="rId2" imgW="3209947" imgH="1790836" progId="Excel.Sheet.12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CF1FE32A-FEA4-E41B-D09A-71C1B1C2DE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46088" y="1246188"/>
                        <a:ext cx="7296150" cy="4070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A58B1D8D-7B33-7F7F-5DBD-92C3BB777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Population by </a:t>
            </a:r>
            <a:r>
              <a:rPr lang="en-US" dirty="0" err="1"/>
              <a:t>ConsPUMA</a:t>
            </a:r>
            <a:r>
              <a:rPr lang="en-US" dirty="0"/>
              <a:t> Size</a:t>
            </a:r>
          </a:p>
        </p:txBody>
      </p:sp>
    </p:spTree>
    <p:extLst>
      <p:ext uri="{BB962C8B-B14F-4D97-AF65-F5344CB8AC3E}">
        <p14:creationId xmlns:p14="http://schemas.microsoft.com/office/powerpoint/2010/main" val="183422785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91196-901F-098A-CCC7-BAC58615C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DB836B59-1AC8-33D1-10E4-6CA7DE99716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6881" y="1245479"/>
          <a:ext cx="11298238" cy="450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971967" imgH="1981064" progId="Excel.Sheet.12">
                  <p:embed/>
                </p:oleObj>
              </mc:Choice>
              <mc:Fallback>
                <p:oleObj name="Worksheet" r:id="rId2" imgW="4971967" imgH="1981064" progId="Excel.Sheet.1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7BC0C98A-55AB-FDD2-71CE-4447D6D3BF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46881" y="1245479"/>
                        <a:ext cx="11298238" cy="4503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F19E4358-C39D-6395-ED8F-CE0901822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Population by </a:t>
            </a:r>
            <a:r>
              <a:rPr lang="en-US" dirty="0" err="1"/>
              <a:t>ConsPUMA</a:t>
            </a:r>
            <a:r>
              <a:rPr lang="en-US" dirty="0"/>
              <a:t> Size</a:t>
            </a:r>
          </a:p>
        </p:txBody>
      </p:sp>
    </p:spTree>
    <p:extLst>
      <p:ext uri="{BB962C8B-B14F-4D97-AF65-F5344CB8AC3E}">
        <p14:creationId xmlns:p14="http://schemas.microsoft.com/office/powerpoint/2010/main" val="2319791353"/>
      </p:ext>
    </p:extLst>
  </p:cSld>
  <p:clrMapOvr>
    <a:masterClrMapping/>
  </p:clrMapOvr>
  <p:transition spd="slow">
    <p:wipe dir="d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web browser opened to usa.ipums.org/usa-action/variables/group. The GEOGRAPHIC option is selected within the HOUSEHOLD menu.">
            <a:extLst>
              <a:ext uri="{FF2B5EF4-FFF2-40B4-BE49-F238E27FC236}">
                <a16:creationId xmlns:a16="http://schemas.microsoft.com/office/drawing/2014/main" id="{589C8819-74EE-54D7-90E6-1772B359E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3" y="0"/>
            <a:ext cx="121801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06118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B931A7F-2947-FCBB-9597-845383793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428" y="0"/>
            <a:ext cx="1143914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A9F6F00-A3AE-407D-A0BF-11124EB29B80}"/>
              </a:ext>
            </a:extLst>
          </p:cNvPr>
          <p:cNvSpPr/>
          <p:nvPr/>
        </p:nvSpPr>
        <p:spPr>
          <a:xfrm>
            <a:off x="544083" y="3010111"/>
            <a:ext cx="4568937" cy="191444"/>
          </a:xfrm>
          <a:prstGeom prst="rect">
            <a:avLst/>
          </a:prstGeom>
          <a:noFill/>
          <a:ln w="127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E41123-AC21-46E5-BD31-4C90A2868861}"/>
              </a:ext>
            </a:extLst>
          </p:cNvPr>
          <p:cNvSpPr/>
          <p:nvPr/>
        </p:nvSpPr>
        <p:spPr>
          <a:xfrm>
            <a:off x="544083" y="5385280"/>
            <a:ext cx="4568937" cy="1073272"/>
          </a:xfrm>
          <a:prstGeom prst="rect">
            <a:avLst/>
          </a:prstGeom>
          <a:noFill/>
          <a:ln w="127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1427E67-251A-D97B-3939-0B047AF2437D}"/>
              </a:ext>
            </a:extLst>
          </p:cNvPr>
          <p:cNvSpPr/>
          <p:nvPr/>
        </p:nvSpPr>
        <p:spPr>
          <a:xfrm>
            <a:off x="544082" y="3209834"/>
            <a:ext cx="4568937" cy="348705"/>
          </a:xfrm>
          <a:prstGeom prst="rect">
            <a:avLst/>
          </a:prstGeom>
          <a:noFill/>
          <a:ln w="127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3DB7A9-0DF1-4665-B7AE-A9CFA64B9FE7}"/>
              </a:ext>
            </a:extLst>
          </p:cNvPr>
          <p:cNvSpPr/>
          <p:nvPr/>
        </p:nvSpPr>
        <p:spPr>
          <a:xfrm>
            <a:off x="544082" y="1216360"/>
            <a:ext cx="4568937" cy="348705"/>
          </a:xfrm>
          <a:prstGeom prst="rect">
            <a:avLst/>
          </a:prstGeom>
          <a:noFill/>
          <a:ln w="127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31EDD3-3FF0-F653-1397-B7AB3B1488E7}"/>
              </a:ext>
            </a:extLst>
          </p:cNvPr>
          <p:cNvSpPr/>
          <p:nvPr/>
        </p:nvSpPr>
        <p:spPr>
          <a:xfrm>
            <a:off x="544082" y="3558539"/>
            <a:ext cx="4568937" cy="1287785"/>
          </a:xfrm>
          <a:prstGeom prst="rect">
            <a:avLst/>
          </a:prstGeom>
          <a:noFill/>
          <a:ln w="127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61F108-7BC2-07B9-D427-F7641D189A60}"/>
              </a:ext>
            </a:extLst>
          </p:cNvPr>
          <p:cNvSpPr/>
          <p:nvPr/>
        </p:nvSpPr>
        <p:spPr>
          <a:xfrm>
            <a:off x="544081" y="6458552"/>
            <a:ext cx="4568937" cy="381766"/>
          </a:xfrm>
          <a:prstGeom prst="rect">
            <a:avLst/>
          </a:prstGeom>
          <a:noFill/>
          <a:ln w="127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89BBBA-093E-64F6-1E8F-BD851EFA20FD}"/>
              </a:ext>
            </a:extLst>
          </p:cNvPr>
          <p:cNvSpPr/>
          <p:nvPr/>
        </p:nvSpPr>
        <p:spPr>
          <a:xfrm>
            <a:off x="544081" y="2638337"/>
            <a:ext cx="4568937" cy="381766"/>
          </a:xfrm>
          <a:prstGeom prst="rect">
            <a:avLst/>
          </a:prstGeom>
          <a:noFill/>
          <a:ln w="127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02E441-0225-7909-ACE1-8043D12B5BA6}"/>
              </a:ext>
            </a:extLst>
          </p:cNvPr>
          <p:cNvSpPr/>
          <p:nvPr/>
        </p:nvSpPr>
        <p:spPr>
          <a:xfrm>
            <a:off x="544081" y="1741462"/>
            <a:ext cx="4568937" cy="729693"/>
          </a:xfrm>
          <a:prstGeom prst="rect">
            <a:avLst/>
          </a:prstGeom>
          <a:noFill/>
          <a:ln w="127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</p:spTree>
    <p:extLst>
      <p:ext uri="{BB962C8B-B14F-4D97-AF65-F5344CB8AC3E}">
        <p14:creationId xmlns:p14="http://schemas.microsoft.com/office/powerpoint/2010/main" val="345910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" grpId="0" animBg="1"/>
      <p:bldP spid="3" grpId="0" animBg="1"/>
      <p:bldP spid="9" grpId="0" animBg="1"/>
      <p:bldP spid="10" grpId="0" animBg="1"/>
      <p:bldP spid="11" grpId="0" animBg="1"/>
      <p:bldP spid="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61D3EC-47BF-4B4C-BDD0-F58653773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636B704-CD22-F265-619A-8B9115C28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428" y="0"/>
            <a:ext cx="1143914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08E757E-1546-3A9F-0CF0-8FF4DB68E8DD}"/>
              </a:ext>
            </a:extLst>
          </p:cNvPr>
          <p:cNvSpPr/>
          <p:nvPr/>
        </p:nvSpPr>
        <p:spPr>
          <a:xfrm>
            <a:off x="7478830" y="1188720"/>
            <a:ext cx="1688030" cy="566928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CBC784D-6E8C-7B0E-40BB-FDFE6409A348}"/>
              </a:ext>
            </a:extLst>
          </p:cNvPr>
          <p:cNvSpPr/>
          <p:nvPr/>
        </p:nvSpPr>
        <p:spPr>
          <a:xfrm>
            <a:off x="7478830" y="316030"/>
            <a:ext cx="1688030" cy="348114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7E1EE9-A760-EAF2-3E5E-6065DAB4691F}"/>
              </a:ext>
            </a:extLst>
          </p:cNvPr>
          <p:cNvSpPr/>
          <p:nvPr/>
        </p:nvSpPr>
        <p:spPr>
          <a:xfrm>
            <a:off x="476050" y="2468881"/>
            <a:ext cx="7311590" cy="190500"/>
          </a:xfrm>
          <a:prstGeom prst="rect">
            <a:avLst/>
          </a:prstGeom>
          <a:noFill/>
          <a:ln w="127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</p:spTree>
    <p:extLst>
      <p:ext uri="{BB962C8B-B14F-4D97-AF65-F5344CB8AC3E}">
        <p14:creationId xmlns:p14="http://schemas.microsoft.com/office/powerpoint/2010/main" val="373891726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40713F-797F-E830-1DF2-45C12B8FC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59E6D-D73C-97E1-66EF-53B9049ED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Migration &amp; Place of Work</a:t>
            </a:r>
          </a:p>
        </p:txBody>
      </p:sp>
    </p:spTree>
    <p:extLst>
      <p:ext uri="{BB962C8B-B14F-4D97-AF65-F5344CB8AC3E}">
        <p14:creationId xmlns:p14="http://schemas.microsoft.com/office/powerpoint/2010/main" val="33102872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8FF40-F2EA-0CD9-63E0-1C8CB5942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775FA2B-3675-259E-49CB-A4D762977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" y="0"/>
            <a:ext cx="12172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83520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2E3A5-6855-9F52-ED09-BBC5D8526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BCBF78D-5793-04F6-647B-F525302EB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" y="0"/>
            <a:ext cx="12172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482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a9dbc8198b_0_75"/>
          <p:cNvSpPr/>
          <p:nvPr/>
        </p:nvSpPr>
        <p:spPr>
          <a:xfrm>
            <a:off x="1876706" y="1291774"/>
            <a:ext cx="5796267" cy="4843849"/>
          </a:xfrm>
          <a:prstGeom prst="rect">
            <a:avLst/>
          </a:prstGeom>
          <a:solidFill>
            <a:srgbClr val="BBEAD4"/>
          </a:solidFill>
          <a:ln>
            <a:noFill/>
          </a:ln>
          <a:effectLst>
            <a:outerShdw blurRad="56584" dist="42438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76375" tIns="38175" rIns="76375" bIns="381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4" b="0" i="0" u="none" strike="noStrike" cap="none" dirty="0">
              <a:solidFill>
                <a:srgbClr val="00263A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0" name="Google Shape;150;g3a9dbc8198b_0_75"/>
          <p:cNvSpPr/>
          <p:nvPr/>
        </p:nvSpPr>
        <p:spPr>
          <a:xfrm>
            <a:off x="7752208" y="1291773"/>
            <a:ext cx="3439795" cy="4843849"/>
          </a:xfrm>
          <a:prstGeom prst="rect">
            <a:avLst/>
          </a:prstGeom>
          <a:solidFill>
            <a:srgbClr val="BBEAD4"/>
          </a:solidFill>
          <a:ln>
            <a:noFill/>
          </a:ln>
          <a:effectLst>
            <a:outerShdw blurRad="56584" dist="42438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76375" tIns="38175" rIns="76375" bIns="381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4" b="0" i="0" u="none" strike="noStrike" cap="none" dirty="0">
              <a:solidFill>
                <a:srgbClr val="00263A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2" name="Google Shape;152;g3a9dbc8198b_0_75"/>
          <p:cNvSpPr txBox="1"/>
          <p:nvPr/>
        </p:nvSpPr>
        <p:spPr>
          <a:xfrm>
            <a:off x="3045702" y="1313462"/>
            <a:ext cx="3130059" cy="411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25" tIns="50900" rIns="101825" bIns="509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4" b="1" i="0" u="none" strike="noStrike" cap="none" dirty="0">
                <a:solidFill>
                  <a:srgbClr val="00263A"/>
                </a:solidFill>
                <a:latin typeface="Calibri"/>
                <a:ea typeface="Calibri"/>
                <a:cs typeface="Calibri"/>
                <a:sym typeface="Calibri"/>
              </a:rPr>
              <a:t>Summary data: </a:t>
            </a:r>
            <a:r>
              <a:rPr lang="en-US" sz="2004" b="1" i="1" u="none" strike="noStrike" cap="none" dirty="0">
                <a:solidFill>
                  <a:srgbClr val="00263A"/>
                </a:solidFill>
                <a:latin typeface="Calibri"/>
                <a:ea typeface="Calibri"/>
                <a:cs typeface="Calibri"/>
                <a:sym typeface="Calibri"/>
              </a:rPr>
              <a:t>Areas</a:t>
            </a:r>
            <a:endParaRPr sz="1559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3" name="Google Shape;153;g3a9dbc8198b_0_75"/>
          <p:cNvSpPr txBox="1"/>
          <p:nvPr/>
        </p:nvSpPr>
        <p:spPr>
          <a:xfrm>
            <a:off x="7752208" y="1317186"/>
            <a:ext cx="3501817" cy="411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25" tIns="50900" rIns="101825" bIns="509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4" b="1" i="0" u="none" strike="noStrike" cap="none" dirty="0">
                <a:solidFill>
                  <a:srgbClr val="00263A"/>
                </a:solidFill>
                <a:latin typeface="Calibri"/>
                <a:ea typeface="Calibri"/>
                <a:cs typeface="Calibri"/>
                <a:sym typeface="Calibri"/>
              </a:rPr>
              <a:t>Microdata: </a:t>
            </a:r>
            <a:r>
              <a:rPr lang="en-US" sz="2004" b="1" i="1" u="none" strike="noStrike" cap="none" dirty="0">
                <a:solidFill>
                  <a:srgbClr val="00263A"/>
                </a:solidFill>
                <a:latin typeface="Calibri"/>
                <a:ea typeface="Calibri"/>
                <a:cs typeface="Calibri"/>
                <a:sym typeface="Calibri"/>
              </a:rPr>
              <a:t>Respondents</a:t>
            </a:r>
            <a:endParaRPr sz="1559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4" name="Google Shape;154;g3a9dbc8198b_0_75"/>
          <p:cNvGrpSpPr/>
          <p:nvPr/>
        </p:nvGrpSpPr>
        <p:grpSpPr>
          <a:xfrm>
            <a:off x="8579231" y="1840127"/>
            <a:ext cx="1818494" cy="1156595"/>
            <a:chOff x="2118375" y="1835434"/>
            <a:chExt cx="1737300" cy="1190249"/>
          </a:xfrm>
        </p:grpSpPr>
        <p:sp>
          <p:nvSpPr>
            <p:cNvPr id="155" name="Google Shape;155;g3a9dbc8198b_0_75"/>
            <p:cNvSpPr/>
            <p:nvPr/>
          </p:nvSpPr>
          <p:spPr>
            <a:xfrm>
              <a:off x="2118375" y="1843060"/>
              <a:ext cx="1737300" cy="1151100"/>
            </a:xfrm>
            <a:prstGeom prst="rect">
              <a:avLst/>
            </a:prstGeom>
            <a:solidFill>
              <a:srgbClr val="FFFFFF"/>
            </a:solidFill>
            <a:ln w="10600" cap="flat" cmpd="sng">
              <a:solidFill>
                <a:srgbClr val="0026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6375" tIns="38175" rIns="76375" bIns="381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4" b="0" i="0" u="none" strike="noStrike" cap="none" dirty="0">
                <a:solidFill>
                  <a:srgbClr val="00263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6" name="Google Shape;156;g3a9dbc8198b_0_75"/>
            <p:cNvSpPr txBox="1"/>
            <p:nvPr/>
          </p:nvSpPr>
          <p:spPr>
            <a:xfrm>
              <a:off x="2265945" y="1835434"/>
              <a:ext cx="1468800" cy="43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825" tIns="50900" rIns="101825" bIns="509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70" b="0" i="0" u="none" strike="noStrike" cap="none" dirty="0">
                  <a:solidFill>
                    <a:srgbClr val="00263A"/>
                  </a:solidFill>
                  <a:latin typeface="Calibri"/>
                  <a:ea typeface="Calibri"/>
                  <a:cs typeface="Calibri"/>
                  <a:sym typeface="Calibri"/>
                </a:rPr>
                <a:t>Households</a:t>
              </a:r>
              <a:endParaRPr sz="1559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57" name="Google Shape;157;g3a9dbc8198b_0_75"/>
            <p:cNvCxnSpPr>
              <a:stCxn id="156" idx="2"/>
              <a:endCxn id="158" idx="0"/>
            </p:cNvCxnSpPr>
            <p:nvPr/>
          </p:nvCxnSpPr>
          <p:spPr>
            <a:xfrm>
              <a:off x="3000344" y="2266233"/>
              <a:ext cx="0" cy="328800"/>
            </a:xfrm>
            <a:prstGeom prst="straightConnector1">
              <a:avLst/>
            </a:prstGeom>
            <a:solidFill>
              <a:srgbClr val="5ACC97"/>
            </a:solidFill>
            <a:ln w="10600" cap="flat" cmpd="sng">
              <a:solidFill>
                <a:srgbClr val="00263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58" name="Google Shape;158;g3a9dbc8198b_0_75"/>
            <p:cNvSpPr txBox="1"/>
            <p:nvPr/>
          </p:nvSpPr>
          <p:spPr>
            <a:xfrm>
              <a:off x="2471599" y="2594883"/>
              <a:ext cx="1057500" cy="43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825" tIns="50900" rIns="101825" bIns="509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70" b="0" i="0" u="none" strike="noStrike" cap="none" dirty="0">
                  <a:solidFill>
                    <a:srgbClr val="00263A"/>
                  </a:solidFill>
                  <a:latin typeface="Calibri"/>
                  <a:ea typeface="Calibri"/>
                  <a:cs typeface="Calibri"/>
                  <a:sym typeface="Calibri"/>
                </a:rPr>
                <a:t>Persons</a:t>
              </a:r>
              <a:endParaRPr sz="1559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59" name="Google Shape;159;g3a9dbc8198b_0_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55941" y="1683288"/>
            <a:ext cx="5581398" cy="4217435"/>
          </a:xfrm>
          <a:prstGeom prst="rect">
            <a:avLst/>
          </a:prstGeom>
          <a:noFill/>
          <a:ln w="10600" cap="flat" cmpd="sng">
            <a:solidFill>
              <a:srgbClr val="00263A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0" name="Google Shape;160;g3a9dbc8198b_0_75"/>
          <p:cNvSpPr txBox="1"/>
          <p:nvPr/>
        </p:nvSpPr>
        <p:spPr>
          <a:xfrm>
            <a:off x="8330183" y="3285447"/>
            <a:ext cx="2582209" cy="1953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25" tIns="50900" rIns="101825" bIns="50900" anchor="t" anchorCtr="0">
            <a:spAutoFit/>
          </a:bodyPr>
          <a:lstStyle/>
          <a:p>
            <a:pPr marL="189644" marR="0" lvl="0" indent="-189644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4" b="0" i="0" u="none" strike="noStrike" cap="none" dirty="0">
                <a:solidFill>
                  <a:srgbClr val="00263A"/>
                </a:solidFill>
                <a:latin typeface="Calibri"/>
                <a:ea typeface="Calibri"/>
                <a:cs typeface="Calibri"/>
                <a:sym typeface="Calibri"/>
              </a:rPr>
              <a:t>+	Flexible classification, modeling &amp; </a:t>
            </a:r>
            <a:br>
              <a:rPr lang="en-US" sz="2004" b="0" i="0" u="none" strike="noStrike" cap="none" dirty="0">
                <a:solidFill>
                  <a:srgbClr val="00263A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4" b="0" i="0" u="none" strike="noStrike" cap="none" dirty="0">
                <a:solidFill>
                  <a:srgbClr val="00263A"/>
                </a:solidFill>
                <a:latin typeface="Calibri"/>
                <a:ea typeface="Calibri"/>
                <a:cs typeface="Calibri"/>
                <a:sym typeface="Calibri"/>
              </a:rPr>
              <a:t>cross-tabulation</a:t>
            </a:r>
            <a:endParaRPr sz="1559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9644" marR="0" lvl="0" indent="-189644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4" b="0" i="0" u="none" strike="noStrike" cap="none" dirty="0">
                <a:solidFill>
                  <a:srgbClr val="00263A"/>
                </a:solidFill>
                <a:latin typeface="Calibri"/>
                <a:ea typeface="Calibri"/>
                <a:cs typeface="Calibri"/>
                <a:sym typeface="Calibri"/>
              </a:rPr>
              <a:t>-	Restricted geographic detail</a:t>
            </a:r>
            <a:endParaRPr sz="1559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1" name="Google Shape;161;g3a9dbc8198b_0_75"/>
          <p:cNvSpPr/>
          <p:nvPr/>
        </p:nvSpPr>
        <p:spPr>
          <a:xfrm>
            <a:off x="3335946" y="5888266"/>
            <a:ext cx="3349957" cy="269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825" tIns="50900" rIns="101825" bIns="50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35" b="0" i="0" u="sng" strike="noStrike" cap="none" dirty="0">
                <a:solidFill>
                  <a:srgbClr val="008F4C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https://www.census.gov/geo/reference/hierarchy.html</a:t>
            </a:r>
            <a:endParaRPr sz="835" dirty="0">
              <a:solidFill>
                <a:srgbClr val="008F4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E2C14F-88E1-70DC-B028-0BAFD486A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 units of census &amp; survey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 animBg="1"/>
      <p:bldP spid="15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DD820-A965-B639-631D-0A36FFC9F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F083C-DB13-1CEE-6D5B-14DC98587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Other Resources</a:t>
            </a:r>
          </a:p>
        </p:txBody>
      </p:sp>
    </p:spTree>
    <p:extLst>
      <p:ext uri="{BB962C8B-B14F-4D97-AF65-F5344CB8AC3E}">
        <p14:creationId xmlns:p14="http://schemas.microsoft.com/office/powerpoint/2010/main" val="103727302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EB3659F-EC37-ED69-73E2-55BA4F4C6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" y="0"/>
            <a:ext cx="1217257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6DB224C-FF2A-3F40-B3B2-1663CA7986E7}"/>
              </a:ext>
            </a:extLst>
          </p:cNvPr>
          <p:cNvSpPr/>
          <p:nvPr/>
        </p:nvSpPr>
        <p:spPr>
          <a:xfrm>
            <a:off x="4232161" y="3048000"/>
            <a:ext cx="5102339" cy="444543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F22BCF-2A88-D12B-A11E-C1961AEFBD2F}"/>
              </a:ext>
            </a:extLst>
          </p:cNvPr>
          <p:cNvSpPr/>
          <p:nvPr/>
        </p:nvSpPr>
        <p:spPr>
          <a:xfrm>
            <a:off x="2692921" y="4312919"/>
            <a:ext cx="1459979" cy="182881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</p:spTree>
    <p:extLst>
      <p:ext uri="{BB962C8B-B14F-4D97-AF65-F5344CB8AC3E}">
        <p14:creationId xmlns:p14="http://schemas.microsoft.com/office/powerpoint/2010/main" val="157084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3F07914-9A99-DCE3-0F3B-C5DA4FCCD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" y="0"/>
            <a:ext cx="12172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51625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Eunice Kennedy Shriver National Institute of Child Health &amp; Human Development</a:t>
            </a:r>
          </a:p>
          <a:p>
            <a:pPr lvl="1"/>
            <a:r>
              <a:rPr lang="en-US" dirty="0"/>
              <a:t>IPUMS USA — </a:t>
            </a:r>
            <a:r>
              <a:rPr lang="en-US" i="1" dirty="0"/>
              <a:t>R01HD043392</a:t>
            </a:r>
          </a:p>
          <a:p>
            <a:pPr lvl="1"/>
            <a:r>
              <a:rPr lang="en-US" dirty="0"/>
              <a:t>Minnesota Population Center — </a:t>
            </a:r>
            <a:r>
              <a:rPr lang="en-US" i="1" dirty="0"/>
              <a:t>P2CHD041023</a:t>
            </a: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56002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EF370-8347-46EE-A4A4-0B06B0C28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DFE99-6C3B-4EF8-B06F-9B80E2899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User forum</a:t>
            </a:r>
            <a:br>
              <a:rPr lang="en-US" dirty="0"/>
            </a:br>
            <a:r>
              <a:rPr lang="en-US" dirty="0">
                <a:hlinkClick r:id="rId2"/>
              </a:rPr>
              <a:t>https://forum.ipums.org/</a:t>
            </a:r>
            <a:endParaRPr lang="en-US" dirty="0"/>
          </a:p>
          <a:p>
            <a:r>
              <a:rPr lang="en-US" dirty="0"/>
              <a:t>Email</a:t>
            </a:r>
            <a:br>
              <a:rPr lang="en-US" dirty="0"/>
            </a:br>
            <a:r>
              <a:rPr lang="en-US" dirty="0">
                <a:hlinkClick r:id="rId3"/>
              </a:rPr>
              <a:t>ipums@umn.edu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65675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CD3924-A3E7-4C95-A0A1-A81F8C24B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139565083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ac5e202541_0_6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Calibri"/>
              <a:buNone/>
            </a:pPr>
            <a:r>
              <a:rPr lang="en-US"/>
              <a:t>HARMONIZATION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9603130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a9dbc8198b_0_108"/>
          <p:cNvSpPr txBox="1"/>
          <p:nvPr/>
        </p:nvSpPr>
        <p:spPr>
          <a:xfrm>
            <a:off x="6893974" y="1849489"/>
            <a:ext cx="4760350" cy="4304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100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2004-forward codes</a:t>
            </a:r>
            <a:endParaRPr sz="2100" u="sng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1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1 = Separated</a:t>
            </a:r>
            <a:endParaRPr sz="21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1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2 = Divorced</a:t>
            </a:r>
            <a:endParaRPr sz="21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1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3 = Married</a:t>
            </a:r>
            <a:endParaRPr sz="21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1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4 = Single/never married</a:t>
            </a:r>
            <a:endParaRPr sz="21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1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5 = Widowed</a:t>
            </a:r>
            <a:endParaRPr sz="2100" u="sng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g3a9dbc8198b_0_108"/>
          <p:cNvSpPr txBox="1"/>
          <p:nvPr/>
        </p:nvSpPr>
        <p:spPr>
          <a:xfrm>
            <a:off x="2702974" y="1849489"/>
            <a:ext cx="3522100" cy="4304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100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Pre-2004 codes</a:t>
            </a:r>
            <a:endParaRPr sz="2100" u="sng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1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1 = Married, spouse present</a:t>
            </a:r>
            <a:endParaRPr sz="21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1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2 = Married, spouse absent</a:t>
            </a:r>
            <a:endParaRPr sz="21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1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3 = Married, no spouse info</a:t>
            </a:r>
            <a:endParaRPr sz="21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1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4 = Widowed</a:t>
            </a:r>
            <a:endParaRPr sz="21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1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5 = Divorced</a:t>
            </a:r>
            <a:endParaRPr sz="21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1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6 = Separated</a:t>
            </a:r>
            <a:endParaRPr sz="21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1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7 = Never Married</a:t>
            </a:r>
            <a:endParaRPr sz="21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0" name="Google Shape;210;g3a9dbc8198b_0_108"/>
          <p:cNvCxnSpPr>
            <a:cxnSpLocks/>
          </p:cNvCxnSpPr>
          <p:nvPr/>
        </p:nvCxnSpPr>
        <p:spPr>
          <a:xfrm>
            <a:off x="5976820" y="2550062"/>
            <a:ext cx="915629" cy="839461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1" name="Google Shape;211;g3a9dbc8198b_0_108"/>
          <p:cNvCxnSpPr>
            <a:cxnSpLocks/>
          </p:cNvCxnSpPr>
          <p:nvPr/>
        </p:nvCxnSpPr>
        <p:spPr>
          <a:xfrm>
            <a:off x="5807136" y="2962855"/>
            <a:ext cx="1086836" cy="38287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2" name="Google Shape;212;g3a9dbc8198b_0_108"/>
          <p:cNvCxnSpPr>
            <a:cxnSpLocks/>
          </p:cNvCxnSpPr>
          <p:nvPr/>
        </p:nvCxnSpPr>
        <p:spPr>
          <a:xfrm>
            <a:off x="5838661" y="3341542"/>
            <a:ext cx="1048667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3" name="Google Shape;213;g3a9dbc8198b_0_108"/>
          <p:cNvSpPr/>
          <p:nvPr/>
        </p:nvSpPr>
        <p:spPr>
          <a:xfrm>
            <a:off x="2701451" y="4298148"/>
            <a:ext cx="272948" cy="383333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g3a9dbc8198b_0_108"/>
          <p:cNvSpPr/>
          <p:nvPr/>
        </p:nvSpPr>
        <p:spPr>
          <a:xfrm>
            <a:off x="6893973" y="2296500"/>
            <a:ext cx="301287" cy="450456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5" name="Google Shape;215;g3a9dbc8198b_0_108"/>
          <p:cNvCxnSpPr>
            <a:cxnSpLocks/>
            <a:stCxn id="213" idx="5"/>
            <a:endCxn id="214" idx="3"/>
          </p:cNvCxnSpPr>
          <p:nvPr/>
        </p:nvCxnSpPr>
        <p:spPr>
          <a:xfrm rot="5400000" flipH="1" flipV="1">
            <a:off x="3964083" y="1651332"/>
            <a:ext cx="1944355" cy="4003668"/>
          </a:xfrm>
          <a:prstGeom prst="curvedConnector3">
            <a:avLst>
              <a:gd name="adj1" fmla="val -14644"/>
            </a:avLst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16" name="Google Shape;216;g3a9dbc8198b_0_108"/>
          <p:cNvSpPr/>
          <p:nvPr/>
        </p:nvSpPr>
        <p:spPr>
          <a:xfrm>
            <a:off x="2701451" y="2362699"/>
            <a:ext cx="3398976" cy="1226445"/>
          </a:xfrm>
          <a:prstGeom prst="rect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g3a9dbc8198b_0_108"/>
          <p:cNvSpPr/>
          <p:nvPr/>
        </p:nvSpPr>
        <p:spPr>
          <a:xfrm>
            <a:off x="6893974" y="3139759"/>
            <a:ext cx="1731400" cy="388151"/>
          </a:xfrm>
          <a:prstGeom prst="rect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g3a9dbc8198b_0_108"/>
          <p:cNvSpPr/>
          <p:nvPr/>
        </p:nvSpPr>
        <p:spPr>
          <a:xfrm>
            <a:off x="6893974" y="2341253"/>
            <a:ext cx="1731400" cy="405703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g3a9dbc8198b_0_108"/>
          <p:cNvSpPr/>
          <p:nvPr/>
        </p:nvSpPr>
        <p:spPr>
          <a:xfrm>
            <a:off x="2701451" y="4298148"/>
            <a:ext cx="1790073" cy="383333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6F6547FB-E56B-8208-4CE3-68E29C0AA86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 bwMode="auto">
          <a:xfrm>
            <a:off x="609600" y="395339"/>
            <a:ext cx="10972800" cy="897467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609585" rtl="0" eaLnBrk="1" fontAlgn="base" hangingPunct="1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defTabSz="609585" rtl="0" eaLnBrk="1" fontAlgn="base" hangingPunct="1">
              <a:spcBef>
                <a:spcPct val="0"/>
              </a:spcBef>
              <a:spcAft>
                <a:spcPct val="0"/>
              </a:spcAft>
              <a:defRPr sz="5333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2pPr>
            <a:lvl3pPr algn="ctr" defTabSz="609585" rtl="0" eaLnBrk="1" fontAlgn="base" hangingPunct="1">
              <a:spcBef>
                <a:spcPct val="0"/>
              </a:spcBef>
              <a:spcAft>
                <a:spcPct val="0"/>
              </a:spcAft>
              <a:defRPr sz="5333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3pPr>
            <a:lvl4pPr algn="ctr" defTabSz="609585" rtl="0" eaLnBrk="1" fontAlgn="base" hangingPunct="1">
              <a:spcBef>
                <a:spcPct val="0"/>
              </a:spcBef>
              <a:spcAft>
                <a:spcPct val="0"/>
              </a:spcAft>
              <a:defRPr sz="5333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4pPr>
            <a:lvl5pPr algn="ctr" defTabSz="609585" rtl="0" eaLnBrk="1" fontAlgn="base" hangingPunct="1">
              <a:spcBef>
                <a:spcPct val="0"/>
              </a:spcBef>
              <a:spcAft>
                <a:spcPct val="0"/>
              </a:spcAft>
              <a:defRPr sz="5333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5pPr>
            <a:lvl6pPr marL="609585" algn="ctr" defTabSz="609585" rtl="0" eaLnBrk="1" fontAlgn="base" hangingPunct="1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1219170" algn="ctr" defTabSz="609585" rtl="0" eaLnBrk="1" fontAlgn="base" hangingPunct="1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828754" algn="ctr" defTabSz="609585" rtl="0" eaLnBrk="1" fontAlgn="base" hangingPunct="1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2438339" algn="ctr" defTabSz="609585" rtl="0" eaLnBrk="1" fontAlgn="base" hangingPunct="1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MS PGothic" charset="0"/>
                <a:sym typeface="Arial"/>
              </a:rPr>
              <a:t>Example: NHIS Marital Status</a:t>
            </a:r>
          </a:p>
        </p:txBody>
      </p:sp>
    </p:spTree>
    <p:extLst>
      <p:ext uri="{BB962C8B-B14F-4D97-AF65-F5344CB8AC3E}">
        <p14:creationId xmlns:p14="http://schemas.microsoft.com/office/powerpoint/2010/main" val="207204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" grpId="0"/>
      <p:bldP spid="213" grpId="0" animBg="1"/>
      <p:bldP spid="214" grpId="0" animBg="1"/>
      <p:bldP spid="216" grpId="0" animBg="1"/>
      <p:bldP spid="217" grpId="0" animBg="1"/>
      <p:bldP spid="218" grpId="0" animBg="1"/>
      <p:bldP spid="219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a9dbc8198b_0_95"/>
          <p:cNvSpPr txBox="1"/>
          <p:nvPr/>
        </p:nvSpPr>
        <p:spPr>
          <a:xfrm>
            <a:off x="1359500" y="1929869"/>
            <a:ext cx="4344600" cy="36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8350" tIns="49150" rIns="98350" bIns="49150" anchor="t" anchorCtr="0">
            <a:noAutofit/>
          </a:bodyPr>
          <a:lstStyle/>
          <a:p>
            <a:pPr marL="0" lvl="0" indent="0" algn="l" rtl="0">
              <a:spcBef>
                <a:spcPts val="602"/>
              </a:spcBef>
              <a:spcAft>
                <a:spcPts val="0"/>
              </a:spcAft>
              <a:buNone/>
            </a:pPr>
            <a:r>
              <a:rPr lang="en-US" sz="2259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 = Married</a:t>
            </a:r>
            <a:endParaRPr sz="2259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602"/>
              </a:spcBef>
              <a:spcAft>
                <a:spcPts val="0"/>
              </a:spcAft>
              <a:buNone/>
            </a:pPr>
            <a:r>
              <a:rPr lang="en-US" sz="2259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 = Married, spouse present</a:t>
            </a:r>
            <a:endParaRPr sz="2259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602"/>
              </a:spcBef>
              <a:spcAft>
                <a:spcPts val="0"/>
              </a:spcAft>
              <a:buNone/>
            </a:pPr>
            <a:r>
              <a:rPr lang="en-US" sz="2259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 = Married, spouse absent</a:t>
            </a:r>
            <a:endParaRPr sz="2259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602"/>
              </a:spcBef>
              <a:spcAft>
                <a:spcPts val="0"/>
              </a:spcAft>
              <a:buNone/>
            </a:pPr>
            <a:r>
              <a:rPr lang="en-US" sz="2259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 = Married, no spouse info</a:t>
            </a:r>
            <a:endParaRPr sz="2259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602"/>
              </a:spcBef>
              <a:spcAft>
                <a:spcPts val="0"/>
              </a:spcAft>
              <a:buNone/>
            </a:pPr>
            <a:r>
              <a:rPr lang="en-US" sz="2259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 = Widowed</a:t>
            </a:r>
            <a:endParaRPr sz="2259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602"/>
              </a:spcBef>
              <a:spcAft>
                <a:spcPts val="0"/>
              </a:spcAft>
              <a:buNone/>
            </a:pPr>
            <a:r>
              <a:rPr lang="en-US" sz="2259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30= Divorced</a:t>
            </a:r>
            <a:endParaRPr sz="2259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602"/>
              </a:spcBef>
              <a:spcAft>
                <a:spcPts val="0"/>
              </a:spcAft>
              <a:buNone/>
            </a:pPr>
            <a:r>
              <a:rPr lang="en-US" sz="2259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40 = Separated</a:t>
            </a:r>
            <a:endParaRPr sz="2259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602"/>
              </a:spcBef>
              <a:spcAft>
                <a:spcPts val="0"/>
              </a:spcAft>
              <a:buNone/>
            </a:pPr>
            <a:r>
              <a:rPr lang="en-US" sz="2259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50 = Never Married</a:t>
            </a:r>
            <a:endParaRPr sz="2259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g3a9dbc8198b_0_95"/>
          <p:cNvSpPr txBox="1"/>
          <p:nvPr/>
        </p:nvSpPr>
        <p:spPr>
          <a:xfrm>
            <a:off x="5868023" y="2011841"/>
            <a:ext cx="4344600" cy="31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8350" tIns="49150" rIns="98350" bIns="49150" anchor="t" anchorCtr="0">
            <a:noAutofit/>
          </a:bodyPr>
          <a:lstStyle/>
          <a:p>
            <a:pPr marL="0" lvl="0" indent="0" algn="l" rtl="0">
              <a:spcBef>
                <a:spcPts val="602"/>
              </a:spcBef>
              <a:spcAft>
                <a:spcPts val="0"/>
              </a:spcAft>
              <a:buNone/>
            </a:pPr>
            <a:r>
              <a:rPr lang="en-US" sz="2796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2796" b="1" dirty="0">
                <a:solidFill>
                  <a:srgbClr val="279989"/>
                </a:solidFill>
                <a:latin typeface="Calibri"/>
                <a:ea typeface="Calibri"/>
                <a:cs typeface="Calibri"/>
                <a:sym typeface="Calibri"/>
              </a:rPr>
              <a:t>first digit</a:t>
            </a:r>
            <a:r>
              <a:rPr lang="en-US" sz="2796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captures concepts that are consistent across all samples.</a:t>
            </a:r>
            <a:endParaRPr sz="2796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602"/>
              </a:spcBef>
              <a:spcAft>
                <a:spcPts val="0"/>
              </a:spcAft>
              <a:buNone/>
            </a:pPr>
            <a:endParaRPr sz="2796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602"/>
              </a:spcBef>
              <a:spcAft>
                <a:spcPts val="0"/>
              </a:spcAft>
              <a:buNone/>
            </a:pPr>
            <a:r>
              <a:rPr lang="en-US" sz="2796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2796" b="1" dirty="0">
                <a:solidFill>
                  <a:srgbClr val="D7572B"/>
                </a:solidFill>
                <a:latin typeface="Calibri"/>
                <a:ea typeface="Calibri"/>
                <a:cs typeface="Calibri"/>
                <a:sym typeface="Calibri"/>
              </a:rPr>
              <a:t>second digit</a:t>
            </a:r>
            <a:r>
              <a:rPr lang="en-US" sz="2796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contains sample-specific detail</a:t>
            </a:r>
            <a:endParaRPr sz="2796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g3a9dbc8198b_0_95"/>
          <p:cNvSpPr/>
          <p:nvPr/>
        </p:nvSpPr>
        <p:spPr>
          <a:xfrm>
            <a:off x="1451720" y="2014987"/>
            <a:ext cx="137700" cy="3228600"/>
          </a:xfrm>
          <a:prstGeom prst="rect">
            <a:avLst/>
          </a:prstGeom>
          <a:solidFill>
            <a:srgbClr val="279989">
              <a:alpha val="39380"/>
            </a:srgbClr>
          </a:solidFill>
          <a:ln w="10250" cap="flat" cmpd="sng">
            <a:solidFill>
              <a:srgbClr val="2799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8350" tIns="98350" rIns="98350" bIns="983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6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g3a9dbc8198b_0_95"/>
          <p:cNvSpPr/>
          <p:nvPr/>
        </p:nvSpPr>
        <p:spPr>
          <a:xfrm>
            <a:off x="1589525" y="2014987"/>
            <a:ext cx="170700" cy="3228600"/>
          </a:xfrm>
          <a:prstGeom prst="rect">
            <a:avLst/>
          </a:prstGeom>
          <a:solidFill>
            <a:srgbClr val="D7572B">
              <a:alpha val="46250"/>
            </a:srgbClr>
          </a:solidFill>
          <a:ln w="10250" cap="flat" cmpd="sng">
            <a:solidFill>
              <a:srgbClr val="D7572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8350" tIns="98350" rIns="98350" bIns="983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6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B2CAA2-172E-8EE1-2DB7-69D2634B0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Harmonized Marital Status Codes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66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A2DA0845-44D1-4691-87EA-3E6EDFDBC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0125" y="0"/>
            <a:ext cx="85725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BFA6EED-E3C6-411C-9385-75D342BFB50A}"/>
              </a:ext>
            </a:extLst>
          </p:cNvPr>
          <p:cNvSpPr/>
          <p:nvPr/>
        </p:nvSpPr>
        <p:spPr>
          <a:xfrm>
            <a:off x="10392698" y="2271253"/>
            <a:ext cx="1052052" cy="17973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F77B549-0F44-4078-9016-EC5B78C53FF1}"/>
              </a:ext>
            </a:extLst>
          </p:cNvPr>
          <p:cNvSpPr/>
          <p:nvPr/>
        </p:nvSpPr>
        <p:spPr>
          <a:xfrm>
            <a:off x="10506758" y="2536155"/>
            <a:ext cx="60959" cy="60959"/>
          </a:xfrm>
          <a:prstGeom prst="ellipse">
            <a:avLst/>
          </a:prstGeom>
          <a:noFill/>
          <a:ln>
            <a:solidFill>
              <a:srgbClr val="5898B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440A66-2A47-4D5D-8EE9-24EDCD7ED0B0}"/>
              </a:ext>
            </a:extLst>
          </p:cNvPr>
          <p:cNvSpPr/>
          <p:nvPr/>
        </p:nvSpPr>
        <p:spPr>
          <a:xfrm>
            <a:off x="10506757" y="2837146"/>
            <a:ext cx="60959" cy="60959"/>
          </a:xfrm>
          <a:prstGeom prst="rect">
            <a:avLst/>
          </a:prstGeom>
          <a:noFill/>
          <a:ln>
            <a:solidFill>
              <a:srgbClr val="12455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966EA2-EF50-4F3B-AB96-A2E82A486044}"/>
              </a:ext>
            </a:extLst>
          </p:cNvPr>
          <p:cNvSpPr txBox="1"/>
          <p:nvPr/>
        </p:nvSpPr>
        <p:spPr>
          <a:xfrm>
            <a:off x="10537235" y="2320412"/>
            <a:ext cx="681597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chemeClr val="tx1"/>
                </a:solidFill>
                <a:latin typeface="+mn-lt"/>
              </a:rPr>
              <a:t>Tract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7E9644-F020-4A97-877C-713C01CBD046}"/>
              </a:ext>
            </a:extLst>
          </p:cNvPr>
          <p:cNvSpPr txBox="1"/>
          <p:nvPr/>
        </p:nvSpPr>
        <p:spPr>
          <a:xfrm>
            <a:off x="10537235" y="2662439"/>
            <a:ext cx="805029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chemeClr val="tx1"/>
                </a:solidFill>
                <a:latin typeface="+mn-lt"/>
              </a:rPr>
              <a:t>PUMA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A5A34F-0CA0-49C4-B6D0-DDBFC604256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53962" y="461701"/>
            <a:ext cx="3025187" cy="74898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Limitations…</a:t>
            </a:r>
          </a:p>
        </p:txBody>
      </p:sp>
    </p:spTree>
    <p:extLst>
      <p:ext uri="{BB962C8B-B14F-4D97-AF65-F5344CB8AC3E}">
        <p14:creationId xmlns:p14="http://schemas.microsoft.com/office/powerpoint/2010/main" val="4223169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ac5e202541_0_10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Calibri"/>
              <a:buNone/>
            </a:pPr>
            <a:r>
              <a:rPr lang="en-US" sz="5300" b="1">
                <a:solidFill>
                  <a:srgbClr val="000000"/>
                </a:solidFill>
              </a:rPr>
              <a:t>GEOGRAPHY IN PUMS DATA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DC84-2309-87BE-5C2B-119E0615B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Geography in ACS microdata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A750F-993F-019F-4A4B-FBD5724413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spcBef>
                <a:spcPts val="0"/>
              </a:spcBef>
              <a:spcAft>
                <a:spcPts val="0"/>
              </a:spcAft>
              <a:buClr>
                <a:srgbClr val="011C2B"/>
              </a:buClr>
              <a:buSzPts val="2080"/>
              <a:buFont typeface="Noto Sans Symbols"/>
              <a:buChar char="■"/>
            </a:pPr>
            <a:r>
              <a:rPr lang="en-US" sz="2800" dirty="0">
                <a:solidFill>
                  <a:srgbClr val="00263A"/>
                </a:solidFill>
                <a:ea typeface="Calibri"/>
                <a:cs typeface="Calibri"/>
                <a:sym typeface="Calibri"/>
              </a:rPr>
              <a:t>Regions, states &amp; …</a:t>
            </a:r>
          </a:p>
          <a:p>
            <a:pPr marL="342900" lvl="0" indent="-342900">
              <a:spcBef>
                <a:spcPts val="1000"/>
              </a:spcBef>
              <a:spcAft>
                <a:spcPts val="0"/>
              </a:spcAft>
              <a:buClr>
                <a:srgbClr val="011C2B"/>
              </a:buClr>
              <a:buSzPts val="2080"/>
              <a:buFont typeface="Noto Sans Symbols"/>
              <a:buChar char="■"/>
            </a:pPr>
            <a:r>
              <a:rPr lang="en-US" sz="2800" b="1" i="1" dirty="0">
                <a:solidFill>
                  <a:srgbClr val="00263A"/>
                </a:solidFill>
                <a:ea typeface="Calibri"/>
                <a:cs typeface="Calibri"/>
                <a:sym typeface="Calibri"/>
              </a:rPr>
              <a:t>Public Use Microdata Areas (PUMAs):</a:t>
            </a:r>
            <a:endParaRPr lang="en-US" sz="2800" dirty="0">
              <a:solidFill>
                <a:srgbClr val="00263A"/>
              </a:solidFill>
              <a:ea typeface="Calibri"/>
              <a:cs typeface="Calibri"/>
              <a:sym typeface="Calibri"/>
            </a:endParaRPr>
          </a:p>
          <a:p>
            <a:pPr marL="742950" lvl="1" indent="-285750">
              <a:spcBef>
                <a:spcPts val="500"/>
              </a:spcBef>
              <a:spcAft>
                <a:spcPts val="0"/>
              </a:spcAft>
              <a:buClr>
                <a:srgbClr val="009CD6"/>
              </a:buClr>
              <a:buSzPts val="1820"/>
              <a:buFont typeface="Noto Sans Symbols"/>
              <a:buChar char="■"/>
            </a:pPr>
            <a:r>
              <a:rPr lang="en-US" sz="2400" dirty="0">
                <a:solidFill>
                  <a:srgbClr val="002639"/>
                </a:solidFill>
                <a:ea typeface="Calibri"/>
                <a:cs typeface="Calibri"/>
                <a:sym typeface="Calibri"/>
              </a:rPr>
              <a:t>At least 100,000 residents</a:t>
            </a:r>
          </a:p>
          <a:p>
            <a:pPr marL="1143000" lvl="2" indent="-228600">
              <a:spcBef>
                <a:spcPts val="500"/>
              </a:spcBef>
              <a:spcAft>
                <a:spcPts val="0"/>
              </a:spcAft>
              <a:buClr>
                <a:srgbClr val="011C2B"/>
              </a:buClr>
              <a:buSzPts val="1560"/>
              <a:buFont typeface="Noto Sans Symbols"/>
              <a:buChar char="■"/>
            </a:pPr>
            <a:r>
              <a:rPr lang="en-US" sz="2000" dirty="0">
                <a:solidFill>
                  <a:srgbClr val="002639"/>
                </a:solidFill>
                <a:ea typeface="Calibri"/>
                <a:cs typeface="Calibri"/>
                <a:sym typeface="Calibri"/>
              </a:rPr>
              <a:t>2010 average population: 131,000, max: 269,000</a:t>
            </a:r>
          </a:p>
          <a:p>
            <a:pPr marL="1143000" lvl="2" indent="-228600">
              <a:spcBef>
                <a:spcPts val="500"/>
              </a:spcBef>
              <a:spcAft>
                <a:spcPts val="0"/>
              </a:spcAft>
              <a:buClr>
                <a:srgbClr val="011C2B"/>
              </a:buClr>
              <a:buSzPts val="1560"/>
              <a:buFont typeface="Noto Sans Symbols"/>
              <a:buChar char="■"/>
            </a:pPr>
            <a:r>
              <a:rPr lang="en-US" sz="2000" dirty="0">
                <a:solidFill>
                  <a:srgbClr val="002639"/>
                </a:solidFill>
                <a:ea typeface="Calibri"/>
                <a:cs typeface="Calibri"/>
                <a:sym typeface="Calibri"/>
              </a:rPr>
              <a:t>2020 average population: 135,000, max: 270,930</a:t>
            </a:r>
          </a:p>
          <a:p>
            <a:pPr marL="742950" lvl="1" indent="-285750">
              <a:spcBef>
                <a:spcPts val="500"/>
              </a:spcBef>
              <a:spcAft>
                <a:spcPts val="0"/>
              </a:spcAft>
              <a:buClr>
                <a:srgbClr val="009CD6"/>
              </a:buClr>
              <a:buSzPts val="1820"/>
              <a:buFont typeface="Noto Sans Symbols"/>
              <a:buChar char="■"/>
            </a:pPr>
            <a:r>
              <a:rPr lang="en-US" sz="2400" dirty="0">
                <a:solidFill>
                  <a:srgbClr val="002639"/>
                </a:solidFill>
                <a:ea typeface="Calibri"/>
                <a:cs typeface="Calibri"/>
                <a:sym typeface="Calibri"/>
              </a:rPr>
              <a:t>In use since 1970*</a:t>
            </a:r>
          </a:p>
          <a:p>
            <a:pPr marL="1143000" lvl="2" indent="-228600">
              <a:spcBef>
                <a:spcPts val="500"/>
              </a:spcBef>
              <a:spcAft>
                <a:spcPts val="0"/>
              </a:spcAft>
              <a:buClr>
                <a:srgbClr val="011C2B"/>
              </a:buClr>
              <a:buSzPts val="1560"/>
              <a:buFont typeface="Noto Sans Symbols"/>
              <a:buChar char="■"/>
            </a:pPr>
            <a:r>
              <a:rPr lang="en-US" sz="2000" dirty="0">
                <a:solidFill>
                  <a:srgbClr val="002639"/>
                </a:solidFill>
                <a:ea typeface="Calibri"/>
                <a:cs typeface="Calibri"/>
                <a:sym typeface="Calibri"/>
              </a:rPr>
              <a:t>*Called “county groups” in 1970 &amp; 1980</a:t>
            </a:r>
          </a:p>
          <a:p>
            <a:pPr marL="742950" lvl="1" indent="-285750">
              <a:spcBef>
                <a:spcPts val="500"/>
              </a:spcBef>
              <a:spcAft>
                <a:spcPts val="0"/>
              </a:spcAft>
              <a:buClr>
                <a:srgbClr val="009CD6"/>
              </a:buClr>
              <a:buSzPts val="1820"/>
              <a:buFont typeface="Noto Sans Symbols"/>
              <a:buChar char="■"/>
            </a:pPr>
            <a:r>
              <a:rPr lang="en-US" sz="2400" dirty="0">
                <a:solidFill>
                  <a:srgbClr val="002639"/>
                </a:solidFill>
                <a:ea typeface="Calibri"/>
                <a:cs typeface="Calibri"/>
                <a:sym typeface="Calibri"/>
              </a:rPr>
              <a:t>IPUMS has also defined 1960 PUMAs</a:t>
            </a:r>
            <a:endParaRPr lang="en-US" sz="2400" b="1" i="1" dirty="0">
              <a:solidFill>
                <a:srgbClr val="00263A"/>
              </a:solidFill>
              <a:ea typeface="Calibri"/>
              <a:cs typeface="Calibri"/>
              <a:sym typeface="Calibri"/>
            </a:endParaRPr>
          </a:p>
          <a:p>
            <a:pPr marL="342900" lvl="0" indent="-342900">
              <a:spcBef>
                <a:spcPts val="1000"/>
              </a:spcBef>
              <a:spcAft>
                <a:spcPts val="0"/>
              </a:spcAft>
              <a:buClr>
                <a:srgbClr val="011C2B"/>
              </a:buClr>
              <a:buSzPts val="2080"/>
              <a:buFont typeface="Noto Sans Symbols"/>
              <a:buChar char="■"/>
            </a:pPr>
            <a:r>
              <a:rPr lang="en-US" sz="2800" dirty="0"/>
              <a:t>Only modern samples face geographic confidentiality limits—Full Count Files (1950 and earlier) provide far more detailed geography.</a:t>
            </a:r>
            <a:endParaRPr lang="en-US" sz="2800" dirty="0">
              <a:solidFill>
                <a:srgbClr val="00263A"/>
              </a:solidFill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5|9.2|2.5"/>
</p:tagLst>
</file>

<file path=ppt/theme/theme1.xml><?xml version="1.0" encoding="utf-8"?>
<a:theme xmlns:a="http://schemas.openxmlformats.org/drawingml/2006/main" name="2_Custom Design">
  <a:themeElements>
    <a:clrScheme name="IPUMS USA+NHGIS">
      <a:dk1>
        <a:srgbClr val="00263A"/>
      </a:dk1>
      <a:lt1>
        <a:srgbClr val="B0D7E6"/>
      </a:lt1>
      <a:dk2>
        <a:srgbClr val="00263A"/>
      </a:dk2>
      <a:lt2>
        <a:srgbClr val="919CAF"/>
      </a:lt2>
      <a:accent1>
        <a:srgbClr val="22AADE"/>
      </a:accent1>
      <a:accent2>
        <a:srgbClr val="00263A"/>
      </a:accent2>
      <a:accent3>
        <a:srgbClr val="008F4C"/>
      </a:accent3>
      <a:accent4>
        <a:srgbClr val="403320"/>
      </a:accent4>
      <a:accent5>
        <a:srgbClr val="54B4EB"/>
      </a:accent5>
      <a:accent6>
        <a:srgbClr val="002E68"/>
      </a:accent6>
      <a:hlink>
        <a:srgbClr val="008F4C"/>
      </a:hlink>
      <a:folHlink>
        <a:srgbClr val="5599EB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2400" dirty="0" err="1" smtClean="0">
            <a:solidFill>
              <a:schemeClr val="tx1"/>
            </a:solidFill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IPUMS USA+NHGIS">
      <a:dk1>
        <a:srgbClr val="00263A"/>
      </a:dk1>
      <a:lt1>
        <a:srgbClr val="B0D7E6"/>
      </a:lt1>
      <a:dk2>
        <a:srgbClr val="00263A"/>
      </a:dk2>
      <a:lt2>
        <a:srgbClr val="919CAF"/>
      </a:lt2>
      <a:accent1>
        <a:srgbClr val="22AADE"/>
      </a:accent1>
      <a:accent2>
        <a:srgbClr val="00263A"/>
      </a:accent2>
      <a:accent3>
        <a:srgbClr val="008F4C"/>
      </a:accent3>
      <a:accent4>
        <a:srgbClr val="403320"/>
      </a:accent4>
      <a:accent5>
        <a:srgbClr val="54B4EB"/>
      </a:accent5>
      <a:accent6>
        <a:srgbClr val="002E68"/>
      </a:accent6>
      <a:hlink>
        <a:srgbClr val="008F4C"/>
      </a:hlink>
      <a:folHlink>
        <a:srgbClr val="5599EB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2400" dirty="0" err="1" smtClean="0">
            <a:solidFill>
              <a:schemeClr val="tx1"/>
            </a:solidFill>
            <a:latin typeface="+mn-lt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4_Custom Design">
  <a:themeElements>
    <a:clrScheme name="IPUMS USA+NHGIS">
      <a:dk1>
        <a:srgbClr val="00263A"/>
      </a:dk1>
      <a:lt1>
        <a:srgbClr val="B0D7E6"/>
      </a:lt1>
      <a:dk2>
        <a:srgbClr val="00263A"/>
      </a:dk2>
      <a:lt2>
        <a:srgbClr val="919CAF"/>
      </a:lt2>
      <a:accent1>
        <a:srgbClr val="22AADE"/>
      </a:accent1>
      <a:accent2>
        <a:srgbClr val="00263A"/>
      </a:accent2>
      <a:accent3>
        <a:srgbClr val="008F4C"/>
      </a:accent3>
      <a:accent4>
        <a:srgbClr val="403320"/>
      </a:accent4>
      <a:accent5>
        <a:srgbClr val="54B4EB"/>
      </a:accent5>
      <a:accent6>
        <a:srgbClr val="002E68"/>
      </a:accent6>
      <a:hlink>
        <a:srgbClr val="008F4C"/>
      </a:hlink>
      <a:folHlink>
        <a:srgbClr val="5599EB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2400" dirty="0" err="1" smtClean="0">
            <a:solidFill>
              <a:schemeClr val="tx1"/>
            </a:solidFill>
            <a:latin typeface="+mn-lt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8361</TotalTime>
  <Words>1763</Words>
  <Application>Microsoft Office PowerPoint</Application>
  <PresentationFormat>Widescreen</PresentationFormat>
  <Paragraphs>394</Paragraphs>
  <Slides>79</Slides>
  <Notes>30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9" baseType="lpstr">
      <vt:lpstr>Arial</vt:lpstr>
      <vt:lpstr>Calibri</vt:lpstr>
      <vt:lpstr>Cambria Math</vt:lpstr>
      <vt:lpstr>Montserrat</vt:lpstr>
      <vt:lpstr>Noto Sans Symbols</vt:lpstr>
      <vt:lpstr>Wingdings</vt:lpstr>
      <vt:lpstr>2_Custom Design</vt:lpstr>
      <vt:lpstr>1_Custom Design</vt:lpstr>
      <vt:lpstr>4_Custom Design</vt:lpstr>
      <vt:lpstr>Worksheet</vt:lpstr>
      <vt:lpstr>Beyond the PUMA Supplemental Geography in ACS Microdata from IPUMS USA</vt:lpstr>
      <vt:lpstr>Zoom Logistics</vt:lpstr>
      <vt:lpstr>IPUMS USA</vt:lpstr>
      <vt:lpstr>Censuses &amp; Surveys</vt:lpstr>
      <vt:lpstr>Summary Data</vt:lpstr>
      <vt:lpstr>Microdata</vt:lpstr>
      <vt:lpstr>Observation units of census &amp; survey data</vt:lpstr>
      <vt:lpstr>GEOGRAPHY IN PUMS DATA</vt:lpstr>
      <vt:lpstr>Geography in ACS microdata</vt:lpstr>
      <vt:lpstr>Public Use Microdata Area (PUMA)</vt:lpstr>
      <vt:lpstr>PUMA problems</vt:lpstr>
      <vt:lpstr>PUMA problems</vt:lpstr>
      <vt:lpstr>PUMA problems</vt:lpstr>
      <vt:lpstr>PUMA vintages</vt:lpstr>
      <vt:lpstr>SUPPLEMENTAL Geographic VARIABLES</vt:lpstr>
      <vt:lpstr>Counties</vt:lpstr>
      <vt:lpstr>Cities</vt:lpstr>
      <vt:lpstr>Measuring mismatch</vt:lpstr>
      <vt:lpstr>Metropolitan areas</vt:lpstr>
      <vt:lpstr>Metro areas identified by MET2013</vt:lpstr>
      <vt:lpstr>Additional Resources</vt:lpstr>
      <vt:lpstr>CREATION OF MET2023</vt:lpstr>
      <vt:lpstr>MET2023</vt:lpstr>
      <vt:lpstr>MET2023</vt:lpstr>
      <vt:lpstr>MET2023</vt:lpstr>
      <vt:lpstr>IPUMS USA geographic resources</vt:lpstr>
      <vt:lpstr>URBAN/RURAL INDICATORS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Are poverty rates higher  in rural or urban areas?</vt:lpstr>
      <vt:lpstr>Poverty rates 2017 ACS Summary Data</vt:lpstr>
      <vt:lpstr>PowerPoint Presentation</vt:lpstr>
      <vt:lpstr>PowerPoint Presentation</vt:lpstr>
      <vt:lpstr>Conceptual model: Two dimensions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Index of Concentration…</vt:lpstr>
      <vt:lpstr>PowerPoint Presentation</vt:lpstr>
      <vt:lpstr>PowerPoint Presentation</vt:lpstr>
      <vt:lpstr>PowerPoint Presentation</vt:lpstr>
      <vt:lpstr>PowerPoint Presentation</vt:lpstr>
      <vt:lpstr>Index of SIZE…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ConsPUMAs</vt:lpstr>
      <vt:lpstr>PowerPoint Presentation</vt:lpstr>
      <vt:lpstr>PowerPoint Presentation</vt:lpstr>
      <vt:lpstr>PowerPoint Presentation</vt:lpstr>
      <vt:lpstr>Iterative Mismatch Reduction</vt:lpstr>
      <vt:lpstr>PowerPoint Presentation</vt:lpstr>
      <vt:lpstr>Population by ConsPUMA Size</vt:lpstr>
      <vt:lpstr>Population by ConsPUMA Size</vt:lpstr>
      <vt:lpstr>PowerPoint Presentation</vt:lpstr>
      <vt:lpstr>PowerPoint Presentation</vt:lpstr>
      <vt:lpstr>PowerPoint Presentation</vt:lpstr>
      <vt:lpstr>Migration &amp; Place of Work</vt:lpstr>
      <vt:lpstr>PowerPoint Presentation</vt:lpstr>
      <vt:lpstr>PowerPoint Presentation</vt:lpstr>
      <vt:lpstr>Other Resources</vt:lpstr>
      <vt:lpstr>PowerPoint Presentation</vt:lpstr>
      <vt:lpstr>PowerPoint Presentation</vt:lpstr>
      <vt:lpstr>Acknowledgments</vt:lpstr>
      <vt:lpstr>Questions?</vt:lpstr>
      <vt:lpstr>Extra slides</vt:lpstr>
      <vt:lpstr>HARMONIZATION</vt:lpstr>
      <vt:lpstr>Example: NHIS Marital Status</vt:lpstr>
      <vt:lpstr>Harmonized Marital Status Codes</vt:lpstr>
      <vt:lpstr>Limitations…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Beyond the PUMA Webinar</dc:title>
  <dc:creator>Maura Dunst</dc:creator>
  <cp:lastModifiedBy>Amy A Grotsun</cp:lastModifiedBy>
  <cp:revision>26</cp:revision>
  <dcterms:created xsi:type="dcterms:W3CDTF">2018-07-06T20:59:45Z</dcterms:created>
  <dcterms:modified xsi:type="dcterms:W3CDTF">2026-01-29T19:16:18Z</dcterms:modified>
</cp:coreProperties>
</file>