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7" r:id="rId2"/>
    <p:sldId id="256" r:id="rId3"/>
    <p:sldId id="365" r:id="rId4"/>
    <p:sldId id="322" r:id="rId5"/>
    <p:sldId id="321" r:id="rId6"/>
    <p:sldId id="343" r:id="rId7"/>
    <p:sldId id="319" r:id="rId8"/>
    <p:sldId id="320" r:id="rId9"/>
    <p:sldId id="318" r:id="rId10"/>
    <p:sldId id="344" r:id="rId11"/>
    <p:sldId id="366" r:id="rId12"/>
    <p:sldId id="259" r:id="rId13"/>
    <p:sldId id="348" r:id="rId14"/>
    <p:sldId id="347" r:id="rId15"/>
    <p:sldId id="349" r:id="rId16"/>
    <p:sldId id="350" r:id="rId17"/>
    <p:sldId id="351" r:id="rId18"/>
    <p:sldId id="361" r:id="rId19"/>
    <p:sldId id="330" r:id="rId20"/>
    <p:sldId id="324" r:id="rId21"/>
    <p:sldId id="325" r:id="rId22"/>
    <p:sldId id="368" r:id="rId23"/>
    <p:sldId id="369" r:id="rId24"/>
    <p:sldId id="332" r:id="rId25"/>
    <p:sldId id="356" r:id="rId26"/>
    <p:sldId id="357" r:id="rId27"/>
    <p:sldId id="371" r:id="rId28"/>
    <p:sldId id="372" r:id="rId29"/>
    <p:sldId id="373" r:id="rId30"/>
    <p:sldId id="375" r:id="rId31"/>
    <p:sldId id="374" r:id="rId32"/>
    <p:sldId id="362" r:id="rId33"/>
    <p:sldId id="360" r:id="rId34"/>
    <p:sldId id="37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AD7E8FE-7C92-4DF7-A85B-2C6BA57EA8CF}">
          <p14:sldIdLst>
            <p14:sldId id="317"/>
            <p14:sldId id="256"/>
            <p14:sldId id="365"/>
          </p14:sldIdLst>
        </p14:section>
        <p14:section name="Units of Analysis" id="{60F66047-3920-4BD2-B561-7F595DEB0D51}">
          <p14:sldIdLst>
            <p14:sldId id="322"/>
            <p14:sldId id="321"/>
            <p14:sldId id="343"/>
            <p14:sldId id="319"/>
            <p14:sldId id="320"/>
            <p14:sldId id="318"/>
          </p14:sldIdLst>
        </p14:section>
        <p14:section name="Example Household" id="{A53D7650-F035-46AB-8D79-4767114ABE9D}">
          <p14:sldIdLst>
            <p14:sldId id="344"/>
            <p14:sldId id="366"/>
            <p14:sldId id="259"/>
            <p14:sldId id="348"/>
            <p14:sldId id="347"/>
            <p14:sldId id="349"/>
            <p14:sldId id="350"/>
            <p14:sldId id="351"/>
          </p14:sldIdLst>
        </p14:section>
        <p14:section name="Relationships within Household" id="{96198FB9-8945-4E56-81EF-9191B9391C79}">
          <p14:sldIdLst>
            <p14:sldId id="361"/>
            <p14:sldId id="330"/>
            <p14:sldId id="324"/>
            <p14:sldId id="325"/>
            <p14:sldId id="368"/>
            <p14:sldId id="369"/>
          </p14:sldIdLst>
        </p14:section>
        <p14:section name="Mother/Caregivers" id="{31EF8B1A-3910-4B3C-A769-FC57497A0AFB}">
          <p14:sldIdLst>
            <p14:sldId id="332"/>
            <p14:sldId id="356"/>
          </p14:sldIdLst>
        </p14:section>
        <p14:section name="Indirect Relationships" id="{833199A4-BEEA-434C-B928-9820372A5B5C}">
          <p14:sldIdLst>
            <p14:sldId id="357"/>
            <p14:sldId id="371"/>
            <p14:sldId id="372"/>
            <p14:sldId id="373"/>
            <p14:sldId id="375"/>
            <p14:sldId id="374"/>
            <p14:sldId id="362"/>
            <p14:sldId id="360"/>
            <p14:sldId id="3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79B"/>
    <a:srgbClr val="CC99FF"/>
    <a:srgbClr val="F0E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915" autoAdjust="0"/>
  </p:normalViewPr>
  <p:slideViewPr>
    <p:cSldViewPr snapToGrid="0">
      <p:cViewPr varScale="1">
        <p:scale>
          <a:sx n="101" d="100"/>
          <a:sy n="101" d="100"/>
        </p:scale>
        <p:origin x="9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9DFF8-FEAB-40EB-81AF-B2B0C9AE7EC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8B7DF-355A-4558-A99D-60036D525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c8c2602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6c8c2602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101D6-1890-1A62-0BA6-4967D8798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6C4FEF-AEAA-7FFC-B911-1720EBCB8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31BC5-9C96-A1E4-6566-AF353D42B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Duplicate 4 times for each of the WM, CH, FS, MN units of analysis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7411B-9546-EBC1-1572-A352D5FC4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4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D0600-F5E3-01B0-4F5E-A883FA9C6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6D0E2F-A3CB-31BE-C1F8-877F59176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25F097-7B91-409F-E3DE-A0F319267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Duplicate 4 times for each of the WM, CH, FS, MN units of analysis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5C982-7DD4-ECDD-C558-615B8FC4C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37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1FAC2-9A68-3375-3956-7F9049958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29440D-B10B-1E9F-ED1F-8C8ADC6604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C355A5-D759-211B-0AE6-D612933DA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samples have HH, HL, WM, and CH. </a:t>
            </a:r>
          </a:p>
          <a:p>
            <a:r>
              <a:rPr lang="en-US" dirty="0"/>
              <a:t>But only some have MN and only most recent have FS. </a:t>
            </a:r>
          </a:p>
          <a:p>
            <a:r>
              <a:rPr lang="en-US" dirty="0"/>
              <a:t>There are other </a:t>
            </a:r>
            <a:r>
              <a:rPr lang="en-US" dirty="0" err="1"/>
              <a:t>UoA</a:t>
            </a:r>
            <a:r>
              <a:rPr lang="en-US" dirty="0"/>
              <a:t> that are not discussed today (BH, FG).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4484E-7427-00FD-299A-1D1E377F5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62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Possible but tricky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Spouses (no identifier)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Siblings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Grandparents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Children when info is found on HH instead of child or HL.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05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sample, cluster, </a:t>
            </a:r>
          </a:p>
          <a:p>
            <a:r>
              <a:rPr lang="en-US" dirty="0"/>
              <a:t>All individuals will have the same information about the HH. It will be duplicated across all members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97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862C3-68AC-7054-26D7-DE5B59B46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A3185-C71F-4069-F304-F98378330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6DCD3-ED6E-0087-447D-415570F9E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sample, cluster, </a:t>
            </a:r>
          </a:p>
          <a:p>
            <a:r>
              <a:rPr lang="en-US" dirty="0"/>
              <a:t>All individuals will have the same information about the HH. It will be duplicated across all members </a:t>
            </a:r>
          </a:p>
          <a:p>
            <a:endParaRPr lang="en-US" dirty="0"/>
          </a:p>
          <a:p>
            <a:r>
              <a:rPr lang="en-US" dirty="0"/>
              <a:t>Notice that the 8 year old boy and grandmother don’t have any files that can be linked to them.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3932F-E046-6D98-B6D3-EC5498E02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43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A2579-5DEA-0480-C2E8-1C406573D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E7351D-3D40-3368-70FC-2DAE15B48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3D17AD-9B64-0EB1-645C-4AC5AE48F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line number in the WM file matches to the Line of the MC, then this women can be linked to these children.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C54EE-E400-2648-42BB-050554677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69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8483D-9B27-3B5E-A6D9-4A7962B33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68BE10-6477-74A1-081D-D90E38D7B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CBC8D0-395D-C9C3-699C-5BA0C9BCF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samples have HH, HL, WM, and CH. </a:t>
            </a:r>
          </a:p>
          <a:p>
            <a:r>
              <a:rPr lang="en-US" dirty="0"/>
              <a:t>But only some have MN and only most recent have FS. </a:t>
            </a:r>
          </a:p>
          <a:p>
            <a:r>
              <a:rPr lang="en-US" dirty="0"/>
              <a:t>There are other </a:t>
            </a:r>
            <a:r>
              <a:rPr lang="en-US" dirty="0" err="1"/>
              <a:t>UoA</a:t>
            </a:r>
            <a:r>
              <a:rPr lang="en-US" dirty="0"/>
              <a:t> that are not discussed today (BH, FG).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C135B-B6E8-6C55-6381-39731CA6C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5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6337B-D464-C81A-561E-D5325F990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500D93-E837-BF06-BEB7-45F71D725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E91203-9997-3B19-5858-565267E32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samples have HH, HL, WM, and CH. </a:t>
            </a:r>
          </a:p>
          <a:p>
            <a:r>
              <a:rPr lang="en-US" dirty="0"/>
              <a:t>But only some have MN and only most recent have FS. </a:t>
            </a:r>
          </a:p>
          <a:p>
            <a:r>
              <a:rPr lang="en-US" dirty="0"/>
              <a:t>There are other </a:t>
            </a:r>
            <a:r>
              <a:rPr lang="en-US" dirty="0" err="1"/>
              <a:t>UoA</a:t>
            </a:r>
            <a:r>
              <a:rPr lang="en-US" dirty="0"/>
              <a:t> that are not discussed today (BH, FG).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3260C-B26E-F036-7D96-1A0770641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3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A1144-7459-5A34-53AB-4965440B8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2EEB00-EADA-AF1D-DB31-FAED19681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C7BF0D-3455-573C-6A4E-420F3D1D6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samples have HH, HL, WM, and CH. </a:t>
            </a:r>
          </a:p>
          <a:p>
            <a:r>
              <a:rPr lang="en-US" dirty="0"/>
              <a:t>But only some have MN and only most recent have FS. </a:t>
            </a:r>
          </a:p>
          <a:p>
            <a:r>
              <a:rPr lang="en-US" dirty="0"/>
              <a:t>There are other </a:t>
            </a:r>
            <a:r>
              <a:rPr lang="en-US" dirty="0" err="1"/>
              <a:t>UoA</a:t>
            </a:r>
            <a:r>
              <a:rPr lang="en-US" dirty="0"/>
              <a:t> that are not discussed today (BH, FG).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701C4-BC12-97BB-15B1-3EC557659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9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 resources</a:t>
            </a:r>
            <a:r>
              <a:rPr lang="en-US" dirty="0">
                <a:highlight>
                  <a:srgbClr val="FFFF00"/>
                </a:highlight>
              </a:rPr>
              <a:t>: [link to user note on linking – Z link for presentation]?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45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AAC73-AABD-5721-8412-26A7718B5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59035A-884D-745A-764B-A25AA6172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85B903-0F8F-0D4E-346B-BC3FFE2CC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samples have HH, HL, WM, and CH. </a:t>
            </a:r>
          </a:p>
          <a:p>
            <a:r>
              <a:rPr lang="en-US" dirty="0"/>
              <a:t>But only some have MN and only most recent have FS. </a:t>
            </a:r>
          </a:p>
          <a:p>
            <a:r>
              <a:rPr lang="en-US" dirty="0"/>
              <a:t>There are other </a:t>
            </a:r>
            <a:r>
              <a:rPr lang="en-US" dirty="0" err="1"/>
              <a:t>UoA</a:t>
            </a:r>
            <a:r>
              <a:rPr lang="en-US" dirty="0"/>
              <a:t> that are not discussed today (BH, FG).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D672A-F275-4A36-8FE6-EC9FAB0F5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2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86241-2C05-1B45-3810-CCC8600DB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8A44E5-132C-9D27-37A5-E64A11B00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CB495D-E3A2-794E-60D1-41572CE18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samples have HH, HL, WM, and CH. </a:t>
            </a:r>
          </a:p>
          <a:p>
            <a:r>
              <a:rPr lang="en-US" dirty="0"/>
              <a:t>But only some have MN and only most recent have FS. </a:t>
            </a:r>
          </a:p>
          <a:p>
            <a:r>
              <a:rPr lang="en-US" dirty="0"/>
              <a:t>There are other </a:t>
            </a:r>
            <a:r>
              <a:rPr lang="en-US" dirty="0" err="1"/>
              <a:t>UoA</a:t>
            </a:r>
            <a:r>
              <a:rPr lang="en-US" dirty="0"/>
              <a:t> that are not discussed today (BH, FG).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628A0-E782-D433-A4C7-24B90771A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36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 showed only one half of the variations.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 do you do the data manipulation? Some vars have same name in multiple files.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1"/>
            <a:r>
              <a:rPr lang="en-US" dirty="0"/>
              <a:t>The many onto 1 is going to be tricker than what I was showing.</a:t>
            </a:r>
          </a:p>
          <a:p>
            <a:pPr lvl="1"/>
            <a:r>
              <a:rPr lang="en-US" dirty="0"/>
              <a:t>It doesn’t really make sense UNLESS YOUR RESEARCH QUESTION IS VERY SPECIFIC </a:t>
            </a:r>
          </a:p>
          <a:p>
            <a:pPr lvl="1"/>
            <a:r>
              <a:rPr lang="en-US" dirty="0"/>
              <a:t>Age of oldest or youngest child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See user notes for these steps – link in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8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these different words basically refer to the same thing.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8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complex relationships between the data files represent different types of relationships between the people in the households. So while this can be confusing, it is also a great strength of the project.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“IPUMS provides resources for harmonizing UNICEF MICS data and streamlining data management and cleaning. Providing guidance on linking across units of analysis is an extension of this work”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97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information about the sample, cluster, and household number is found on every single unit of analysis. </a:t>
            </a:r>
          </a:p>
          <a:p>
            <a:r>
              <a:rPr lang="en-US" dirty="0"/>
              <a:t>The HH unit specifically has information about the HH (water source, roof materials, ownership of livestock, </a:t>
            </a:r>
            <a:r>
              <a:rPr lang="en-US" dirty="0" err="1"/>
              <a:t>etc</a:t>
            </a:r>
            <a:r>
              <a:rPr lang="en-US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Duplicate 4 times for each of the WM, CH, FS, MN units of analysis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50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A0D53-2EB0-B4E6-5AF3-CD31A8703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A5FB26-40B4-BF1B-46D5-FFB00B6655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F44E4C-CE16-9779-F9A4-04CC1F36A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Duplicate 4 times for each of the WM, CH, FS, MN units of analysis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FB18C-DEC2-E2E9-F8B4-11A059605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92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96B34-56DB-1093-E66D-2FB0668E1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702CD0-98BD-C9AA-C737-8A42AF43D3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A174E7-A63E-85A3-541C-CBA50D176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Duplicate 4 times for each of the WM, CH, FS, MN units of analysis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C1B7-7326-3C08-8212-217D44B41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8B7DF-355A-4558-A99D-60036D525F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0ABF-0EC9-CFEC-E5D9-214DAF107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E09D1-A446-0910-3F72-F5F9D275D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44B7D-65AA-ECFC-0D2A-C87AA76B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122-3604-44A8-866B-3C4E2875038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794CE-CAE8-11FF-E774-1900BD32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184E2-0A50-279B-6323-786D89A9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FE7D-7351-487C-A341-D30A3F4BE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4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0488-3190-3D95-9FDF-725220C5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BA4AB-C9AE-1222-2A42-66F37A0A7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8F28E-C7F1-33EA-28F9-21E5093B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122-3604-44A8-866B-3C4E2875038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2143D-5C04-46D6-BBE4-A87605E07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D9DC-7E5C-E47F-8416-448F35B6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FE7D-7351-487C-A341-D30A3F4BE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7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100A1-2BF3-32AF-F36F-D9FD87154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BDBDE-9C7D-3E61-CDC1-AF6ABACC8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D13E8-EDFE-FFBE-4768-46EDB780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122-3604-44A8-866B-3C4E2875038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1D503-64C7-6B65-CDEC-226C90C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1A40D-94E5-C723-3AAF-E73EE632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FE7D-7351-487C-A341-D30A3F4BE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0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999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F100-F07B-47E4-5144-1F1F7B30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31CC2-7DAE-9639-65C5-E8B7ECB8E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12A1E-A760-2AF6-98A1-8B61D8C1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122-3604-44A8-866B-3C4E2875038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E042E-4CDB-BF65-6DC6-241505A4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066DF-4DF3-9233-7172-144AB9B2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FE7D-7351-487C-A341-D30A3F4BE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7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60788-4267-909A-CEED-5A503CEDA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2F058-A6AA-1662-EFD5-23D2313B0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F55C7-F953-48A1-5F13-948E998D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122-3604-44A8-866B-3C4E2875038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A7E4D-2BD1-5D45-5E3F-12B1B7C5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BA5A7-E6F2-1354-0DBB-E81C205B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FE7D-7351-487C-A341-D30A3F4BE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5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4B59-18A4-A17B-86BE-FB05CEA3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4805-07E5-EB79-A118-2401CDF4F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2B774-14B4-0997-46ED-712B9A5A4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738DC-1635-F9B2-84BC-24A3B412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122-3604-44A8-866B-3C4E2875038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12432-F4FD-C96C-098F-15F504DF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0F7BD-7965-C389-008A-563EB73F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FE7D-7351-487C-A341-D30A3F4BE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5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3A2A-209F-C9D8-85AB-6D19F85C9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98C31-54B0-8424-BA44-D5E7AF330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DE3B9-DFDE-500C-75F3-063ED4E42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8D995-4CFD-FABA-8844-F6BEB7F52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753B7-9525-2A63-AC72-0E4026EF2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1ED82-ECE3-152D-9E31-C5EE8528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122-3604-44A8-866B-3C4E2875038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6F6863-09A7-F33E-428A-8C5D7969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E188D-7A16-1984-35C1-65977305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FE7D-7351-487C-A341-D30A3F4BE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5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64C7-0DE9-4AE2-DB9A-924AB0A7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D9A72-AD1D-AA5D-DB06-AE4CB800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122-3604-44A8-866B-3C4E2875038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67FAA-B6E2-C992-A099-FB4780D7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5CE96-12AD-24B3-6A96-D73C81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FE7D-7351-487C-A341-D30A3F4BE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1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01BE1-F434-5DFF-DA4E-96BC3983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122-3604-44A8-866B-3C4E2875038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23312-2082-C374-14EA-2BCBBA28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A3776-8DD5-0923-778A-60191495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FE7D-7351-487C-A341-D30A3F4BE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4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7ACD-97DB-7971-8B2F-05C65116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8190F-0B22-4294-CBC7-5FA8F8EE2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DF27F-BA2D-CFF6-888E-EA8802647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CC375-3128-6240-8B56-15044D18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122-3604-44A8-866B-3C4E2875038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FBEE8-02B6-EF28-9FDD-961A0AA9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0601A-89AC-BBE4-B627-46518D12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FE7D-7351-487C-A341-D30A3F4BE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5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F0EE-4B8E-D49C-653B-43728159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98EBC7-380D-DE70-B342-8B609CEB5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2F752-2E37-9826-8F59-81D4FE7FD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8A844-593C-C342-1FFE-1D8CED9A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122-3604-44A8-866B-3C4E2875038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440FB-4C3B-E3B2-94C5-E45F682B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10C13-B320-C9C8-962A-5BF908A4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FE7D-7351-487C-A341-D30A3F4BE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4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0A3F8-4DCA-5AF8-ACC9-89899459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F2CD1-40CC-C92E-40FB-2B5962AAC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0FB21-98B0-A397-A1FD-CE486A68B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4F122-3604-44A8-866B-3C4E2875038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5B5C2-BCF6-9483-F11E-50F81495F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D7167-FC0D-1215-AEA7-839E7218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7FE7D-7351-487C-A341-D30A3F4BE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D1A7-40AF-3CD6-6405-2F5B691B2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24" y="2101309"/>
            <a:ext cx="11747351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Linking Children, Adults, and Households </a:t>
            </a:r>
            <a:br>
              <a:rPr lang="en-US" b="1" dirty="0"/>
            </a:br>
            <a:r>
              <a:rPr lang="en-US" b="1" dirty="0"/>
              <a:t>in IPUMS MICS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30F5B-78D5-FD6D-EA85-1B040AA33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7304"/>
            <a:ext cx="9144000" cy="610496"/>
          </a:xfrm>
        </p:spPr>
        <p:txBody>
          <a:bodyPr>
            <a:normAutofit/>
          </a:bodyPr>
          <a:lstStyle/>
          <a:p>
            <a:r>
              <a:rPr lang="en-US" sz="3200" dirty="0"/>
              <a:t>April 15, 2026 </a:t>
            </a:r>
          </a:p>
        </p:txBody>
      </p:sp>
      <p:pic>
        <p:nvPicPr>
          <p:cNvPr id="5" name="Picture 4" descr="Logo featuring a stylized globe made of numbers in purple next to bold text &quot;IPUMS&quot; in dark blue and &quot;MICS&quot; in purple. ">
            <a:extLst>
              <a:ext uri="{FF2B5EF4-FFF2-40B4-BE49-F238E27FC236}">
                <a16:creationId xmlns:a16="http://schemas.microsoft.com/office/drawing/2014/main" id="{54E0A2F4-8890-EF1A-558D-C109DF26B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05" y="529684"/>
            <a:ext cx="47625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3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78AE-1252-F603-41AF-0F682CC2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each sampled household (HH)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5617-0FA2-229A-F3B8-22637F4C5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4286" cy="1994813"/>
          </a:xfrm>
        </p:spPr>
        <p:txBody>
          <a:bodyPr>
            <a:normAutofit/>
          </a:bodyPr>
          <a:lstStyle/>
          <a:p>
            <a:r>
              <a:rPr lang="en-US" sz="3200" dirty="0"/>
              <a:t>MICS sample design include </a:t>
            </a:r>
          </a:p>
          <a:p>
            <a:pPr lvl="1"/>
            <a:r>
              <a:rPr lang="en-US" sz="2800" dirty="0"/>
              <a:t>Sample</a:t>
            </a:r>
          </a:p>
          <a:p>
            <a:pPr lvl="1"/>
            <a:r>
              <a:rPr lang="en-US" sz="2800" dirty="0"/>
              <a:t>Clusters</a:t>
            </a:r>
          </a:p>
          <a:p>
            <a:pPr lvl="1"/>
            <a:r>
              <a:rPr lang="en-US" sz="2800" dirty="0"/>
              <a:t>Households (typically 20 per cluster)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F38069A-6250-AB81-2DCD-45E551B5828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6589131"/>
              </p:ext>
            </p:extLst>
          </p:nvPr>
        </p:nvGraphicFramePr>
        <p:xfrm>
          <a:off x="1124211" y="4001294"/>
          <a:ext cx="9698275" cy="262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9655">
                  <a:extLst>
                    <a:ext uri="{9D8B030D-6E8A-4147-A177-3AD203B41FA5}">
                      <a16:colId xmlns:a16="http://schemas.microsoft.com/office/drawing/2014/main" val="615262413"/>
                    </a:ext>
                  </a:extLst>
                </a:gridCol>
                <a:gridCol w="1939655">
                  <a:extLst>
                    <a:ext uri="{9D8B030D-6E8A-4147-A177-3AD203B41FA5}">
                      <a16:colId xmlns:a16="http://schemas.microsoft.com/office/drawing/2014/main" val="2387549552"/>
                    </a:ext>
                  </a:extLst>
                </a:gridCol>
                <a:gridCol w="1939655">
                  <a:extLst>
                    <a:ext uri="{9D8B030D-6E8A-4147-A177-3AD203B41FA5}">
                      <a16:colId xmlns:a16="http://schemas.microsoft.com/office/drawing/2014/main" val="2912911849"/>
                    </a:ext>
                  </a:extLst>
                </a:gridCol>
                <a:gridCol w="1939655">
                  <a:extLst>
                    <a:ext uri="{9D8B030D-6E8A-4147-A177-3AD203B41FA5}">
                      <a16:colId xmlns:a16="http://schemas.microsoft.com/office/drawing/2014/main" val="4167009349"/>
                    </a:ext>
                  </a:extLst>
                </a:gridCol>
                <a:gridCol w="1939655">
                  <a:extLst>
                    <a:ext uri="{9D8B030D-6E8A-4147-A177-3AD203B41FA5}">
                      <a16:colId xmlns:a16="http://schemas.microsoft.com/office/drawing/2014/main" val="2421561276"/>
                    </a:ext>
                  </a:extLst>
                </a:gridCol>
              </a:tblGrid>
              <a:tr h="943088">
                <a:tc>
                  <a:txBody>
                    <a:bodyPr/>
                    <a:lstStyle/>
                    <a:p>
                      <a:r>
                        <a:rPr lang="en-US" sz="3200" dirty="0"/>
                        <a:t>Unit of Analysis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Cluster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HH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550572"/>
                  </a:ext>
                </a:extLst>
              </a:tr>
              <a:tr h="382474">
                <a:tc>
                  <a:txBody>
                    <a:bodyPr/>
                    <a:lstStyle/>
                    <a:p>
                      <a:r>
                        <a:rPr lang="en-US" sz="3200" dirty="0"/>
                        <a:t>HH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Sierra Leone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Sierra Leone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371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4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63738-9BE0-E5FE-10EA-AD8A0678A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6AACA-4FFC-FFCA-D85E-F589796F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IDs for individuals within a household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066401-4051-2FBF-5075-221CAB6F6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665182"/>
              </p:ext>
            </p:extLst>
          </p:nvPr>
        </p:nvGraphicFramePr>
        <p:xfrm>
          <a:off x="1792493" y="2150477"/>
          <a:ext cx="8607014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867">
                  <a:extLst>
                    <a:ext uri="{9D8B030D-6E8A-4147-A177-3AD203B41FA5}">
                      <a16:colId xmlns:a16="http://schemas.microsoft.com/office/drawing/2014/main" val="1024632892"/>
                    </a:ext>
                  </a:extLst>
                </a:gridCol>
                <a:gridCol w="6031147">
                  <a:extLst>
                    <a:ext uri="{9D8B030D-6E8A-4147-A177-3AD203B41FA5}">
                      <a16:colId xmlns:a16="http://schemas.microsoft.com/office/drawing/2014/main" val="3062040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Unit of Analysis</a:t>
                      </a:r>
                    </a:p>
                  </a:txBody>
                  <a:tcPr>
                    <a:solidFill>
                      <a:srgbClr val="9857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SAMPLE, CLUSTER, HHNO …</a:t>
                      </a:r>
                    </a:p>
                  </a:txBody>
                  <a:tcPr>
                    <a:solidFill>
                      <a:srgbClr val="985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7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586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LINENO of the household list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965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LINEWM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63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LINECH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118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LINECH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559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LINEMN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289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170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3EE6F-2792-E46F-2127-2140A2814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3EE4C6E-23CD-40AF-D163-D51BEBFE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49" y="279401"/>
            <a:ext cx="11674119" cy="853002"/>
          </a:xfrm>
        </p:spPr>
        <p:txBody>
          <a:bodyPr/>
          <a:lstStyle/>
          <a:p>
            <a:r>
              <a:rPr lang="en-US" dirty="0"/>
              <a:t>Within the HH, there are household members (HL)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FD76BA-0153-AF91-C057-50DC360CE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691345"/>
              </p:ext>
            </p:extLst>
          </p:nvPr>
        </p:nvGraphicFramePr>
        <p:xfrm>
          <a:off x="240949" y="1209415"/>
          <a:ext cx="4380650" cy="4568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4504">
                  <a:extLst>
                    <a:ext uri="{9D8B030D-6E8A-4147-A177-3AD203B41FA5}">
                      <a16:colId xmlns:a16="http://schemas.microsoft.com/office/drawing/2014/main" val="759942632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1095681804"/>
                    </a:ext>
                  </a:extLst>
                </a:gridCol>
                <a:gridCol w="972737">
                  <a:extLst>
                    <a:ext uri="{9D8B030D-6E8A-4147-A177-3AD203B41FA5}">
                      <a16:colId xmlns:a16="http://schemas.microsoft.com/office/drawing/2014/main" val="2898361043"/>
                    </a:ext>
                  </a:extLst>
                </a:gridCol>
                <a:gridCol w="1090598">
                  <a:extLst>
                    <a:ext uri="{9D8B030D-6E8A-4147-A177-3AD203B41FA5}">
                      <a16:colId xmlns:a16="http://schemas.microsoft.com/office/drawing/2014/main" val="2778048395"/>
                    </a:ext>
                  </a:extLst>
                </a:gridCol>
              </a:tblGrid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Unit of 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 members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 / 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56776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97347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Spouse 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04415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3297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5625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82349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33351"/>
                  </a:ext>
                </a:extLst>
              </a:tr>
              <a:tr h="392056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975470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Mother 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8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06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49685-1168-3E3B-9DFF-1E75B2823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6174AB6-6C48-8F59-74E2-78DD326B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49" y="279401"/>
            <a:ext cx="11674119" cy="853002"/>
          </a:xfrm>
        </p:spPr>
        <p:txBody>
          <a:bodyPr/>
          <a:lstStyle/>
          <a:p>
            <a:r>
              <a:rPr lang="en-US" dirty="0"/>
              <a:t>Men (MN) age 15-49 within the household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BD3382-028A-F244-789B-6A1977697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265382"/>
              </p:ext>
            </p:extLst>
          </p:nvPr>
        </p:nvGraphicFramePr>
        <p:xfrm>
          <a:off x="240949" y="1209415"/>
          <a:ext cx="4380650" cy="4568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4504">
                  <a:extLst>
                    <a:ext uri="{9D8B030D-6E8A-4147-A177-3AD203B41FA5}">
                      <a16:colId xmlns:a16="http://schemas.microsoft.com/office/drawing/2014/main" val="759942632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1095681804"/>
                    </a:ext>
                  </a:extLst>
                </a:gridCol>
                <a:gridCol w="972737">
                  <a:extLst>
                    <a:ext uri="{9D8B030D-6E8A-4147-A177-3AD203B41FA5}">
                      <a16:colId xmlns:a16="http://schemas.microsoft.com/office/drawing/2014/main" val="2898361043"/>
                    </a:ext>
                  </a:extLst>
                </a:gridCol>
                <a:gridCol w="1090598">
                  <a:extLst>
                    <a:ext uri="{9D8B030D-6E8A-4147-A177-3AD203B41FA5}">
                      <a16:colId xmlns:a16="http://schemas.microsoft.com/office/drawing/2014/main" val="2778048395"/>
                    </a:ext>
                  </a:extLst>
                </a:gridCol>
              </a:tblGrid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Unit of 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 members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 / 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56776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40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397347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Spouse 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04415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3297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5625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82349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33351"/>
                  </a:ext>
                </a:extLst>
              </a:tr>
              <a:tr h="392056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975470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Mother 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84508"/>
                  </a:ext>
                </a:extLst>
              </a:tr>
            </a:tbl>
          </a:graphicData>
        </a:graphic>
      </p:graphicFrame>
      <p:cxnSp>
        <p:nvCxnSpPr>
          <p:cNvPr id="13" name="Straight Arrow Connector 12" descr="Arrow pointing from the man in line 1 of the HL dataset to a table showing a man with a line number of 1 in the MN dataset.">
            <a:extLst>
              <a:ext uri="{FF2B5EF4-FFF2-40B4-BE49-F238E27FC236}">
                <a16:creationId xmlns:a16="http://schemas.microsoft.com/office/drawing/2014/main" id="{1D0332E7-C625-5B7C-3DC5-11EA6E04439D}"/>
              </a:ext>
            </a:extLst>
          </p:cNvPr>
          <p:cNvCxnSpPr>
            <a:cxnSpLocks/>
          </p:cNvCxnSpPr>
          <p:nvPr/>
        </p:nvCxnSpPr>
        <p:spPr>
          <a:xfrm>
            <a:off x="4754416" y="2202180"/>
            <a:ext cx="2022165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000FF9-FFD8-DD2C-A191-B9570AF0E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09024"/>
              </p:ext>
            </p:extLst>
          </p:nvPr>
        </p:nvGraphicFramePr>
        <p:xfrm>
          <a:off x="6875397" y="1407160"/>
          <a:ext cx="32512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1377962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08270421"/>
                    </a:ext>
                  </a:extLst>
                </a:gridCol>
              </a:tblGrid>
              <a:tr h="513644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(LINEMN)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6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245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07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6E2A3-3DAF-769F-830B-4ABFA0AE7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3B3D9D7-6E23-0EB4-C07C-0601A50A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49" y="279401"/>
            <a:ext cx="11674119" cy="853002"/>
          </a:xfrm>
        </p:spPr>
        <p:txBody>
          <a:bodyPr/>
          <a:lstStyle/>
          <a:p>
            <a:r>
              <a:rPr lang="en-US" dirty="0"/>
              <a:t>Women (WM) age 15-49 within the household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94A101-AA74-9042-98A3-B4BF337E5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206912"/>
              </p:ext>
            </p:extLst>
          </p:nvPr>
        </p:nvGraphicFramePr>
        <p:xfrm>
          <a:off x="240949" y="1209415"/>
          <a:ext cx="4380650" cy="4568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4504">
                  <a:extLst>
                    <a:ext uri="{9D8B030D-6E8A-4147-A177-3AD203B41FA5}">
                      <a16:colId xmlns:a16="http://schemas.microsoft.com/office/drawing/2014/main" val="759942632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1095681804"/>
                    </a:ext>
                  </a:extLst>
                </a:gridCol>
                <a:gridCol w="972737">
                  <a:extLst>
                    <a:ext uri="{9D8B030D-6E8A-4147-A177-3AD203B41FA5}">
                      <a16:colId xmlns:a16="http://schemas.microsoft.com/office/drawing/2014/main" val="2898361043"/>
                    </a:ext>
                  </a:extLst>
                </a:gridCol>
                <a:gridCol w="1090598">
                  <a:extLst>
                    <a:ext uri="{9D8B030D-6E8A-4147-A177-3AD203B41FA5}">
                      <a16:colId xmlns:a16="http://schemas.microsoft.com/office/drawing/2014/main" val="2778048395"/>
                    </a:ext>
                  </a:extLst>
                </a:gridCol>
              </a:tblGrid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Unit of 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 members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 / 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56776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97347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Spouse 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30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004415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16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163297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5625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82349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33351"/>
                  </a:ext>
                </a:extLst>
              </a:tr>
              <a:tr h="392056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975470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Mother 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84508"/>
                  </a:ext>
                </a:extLst>
              </a:tr>
            </a:tbl>
          </a:graphicData>
        </a:graphic>
      </p:graphicFrame>
      <p:cxnSp>
        <p:nvCxnSpPr>
          <p:cNvPr id="12" name="Straight Arrow Connector 11" descr="Arrow pointing from the woman in line 2 of the HL dataset to a table showing a woman with a line number of 2 in the WM dataset.">
            <a:extLst>
              <a:ext uri="{FF2B5EF4-FFF2-40B4-BE49-F238E27FC236}">
                <a16:creationId xmlns:a16="http://schemas.microsoft.com/office/drawing/2014/main" id="{A6226924-956F-4C1B-9043-EACFC5DA3669}"/>
              </a:ext>
            </a:extLst>
          </p:cNvPr>
          <p:cNvCxnSpPr/>
          <p:nvPr/>
        </p:nvCxnSpPr>
        <p:spPr>
          <a:xfrm>
            <a:off x="4727461" y="2634363"/>
            <a:ext cx="616374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FF21C9-FB76-D0B7-1607-FE9A113A8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442287"/>
              </p:ext>
            </p:extLst>
          </p:nvPr>
        </p:nvGraphicFramePr>
        <p:xfrm>
          <a:off x="5610964" y="1669858"/>
          <a:ext cx="3432826" cy="1759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413">
                  <a:extLst>
                    <a:ext uri="{9D8B030D-6E8A-4147-A177-3AD203B41FA5}">
                      <a16:colId xmlns:a16="http://schemas.microsoft.com/office/drawing/2014/main" val="1406300502"/>
                    </a:ext>
                  </a:extLst>
                </a:gridCol>
                <a:gridCol w="1716413">
                  <a:extLst>
                    <a:ext uri="{9D8B030D-6E8A-4147-A177-3AD203B41FA5}">
                      <a16:colId xmlns:a16="http://schemas.microsoft.com/office/drawing/2014/main" val="2758877073"/>
                    </a:ext>
                  </a:extLst>
                </a:gridCol>
              </a:tblGrid>
              <a:tr h="814893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(LINEWM)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851832"/>
                  </a:ext>
                </a:extLst>
              </a:tr>
              <a:tr h="472121">
                <a:tc>
                  <a:txBody>
                    <a:bodyPr/>
                    <a:lstStyle/>
                    <a:p>
                      <a:r>
                        <a:rPr lang="en-US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32745"/>
                  </a:ext>
                </a:extLst>
              </a:tr>
              <a:tr h="472121">
                <a:tc>
                  <a:txBody>
                    <a:bodyPr/>
                    <a:lstStyle/>
                    <a:p>
                      <a:r>
                        <a:rPr lang="en-US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05103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88870D-3A86-78A8-9AA6-BF82BEC03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727461" y="3252035"/>
            <a:ext cx="616374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42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9C1BA-359A-A43B-5E44-36D29152B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1971A7F-6551-2948-CFC3-F7D1D086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49" y="279401"/>
            <a:ext cx="11674119" cy="853002"/>
          </a:xfrm>
        </p:spPr>
        <p:txBody>
          <a:bodyPr/>
          <a:lstStyle/>
          <a:p>
            <a:r>
              <a:rPr lang="en-US" dirty="0"/>
              <a:t>Children age 0-4 (CH) within the household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6B5552-D025-E2D5-49C7-F10C2A848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213767"/>
              </p:ext>
            </p:extLst>
          </p:nvPr>
        </p:nvGraphicFramePr>
        <p:xfrm>
          <a:off x="240949" y="1209415"/>
          <a:ext cx="4380650" cy="4568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4504">
                  <a:extLst>
                    <a:ext uri="{9D8B030D-6E8A-4147-A177-3AD203B41FA5}">
                      <a16:colId xmlns:a16="http://schemas.microsoft.com/office/drawing/2014/main" val="759942632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1095681804"/>
                    </a:ext>
                  </a:extLst>
                </a:gridCol>
                <a:gridCol w="972737">
                  <a:extLst>
                    <a:ext uri="{9D8B030D-6E8A-4147-A177-3AD203B41FA5}">
                      <a16:colId xmlns:a16="http://schemas.microsoft.com/office/drawing/2014/main" val="2898361043"/>
                    </a:ext>
                  </a:extLst>
                </a:gridCol>
                <a:gridCol w="1090598">
                  <a:extLst>
                    <a:ext uri="{9D8B030D-6E8A-4147-A177-3AD203B41FA5}">
                      <a16:colId xmlns:a16="http://schemas.microsoft.com/office/drawing/2014/main" val="2778048395"/>
                    </a:ext>
                  </a:extLst>
                </a:gridCol>
              </a:tblGrid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Unit of 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 members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 / 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56776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97347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Spouse 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04415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3297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5625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82349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4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033351"/>
                  </a:ext>
                </a:extLst>
              </a:tr>
              <a:tr h="392056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1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75470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Mother 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84508"/>
                  </a:ext>
                </a:extLst>
              </a:tr>
            </a:tbl>
          </a:graphicData>
        </a:graphic>
      </p:graphicFrame>
      <p:cxnSp>
        <p:nvCxnSpPr>
          <p:cNvPr id="5" name="Straight Arrow Connector 4" descr="Arrow pointing from the child in line 6 of the HL dataset to a table showing a child with a line number of 6 in the CH dataset.">
            <a:extLst>
              <a:ext uri="{FF2B5EF4-FFF2-40B4-BE49-F238E27FC236}">
                <a16:creationId xmlns:a16="http://schemas.microsoft.com/office/drawing/2014/main" id="{E5E58E4F-04BE-ADBD-586E-435B9516CE08}"/>
              </a:ext>
            </a:extLst>
          </p:cNvPr>
          <p:cNvCxnSpPr/>
          <p:nvPr/>
        </p:nvCxnSpPr>
        <p:spPr>
          <a:xfrm>
            <a:off x="4840195" y="4398471"/>
            <a:ext cx="616374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556273-0B3D-8E8B-4308-E23B862BF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561621"/>
              </p:ext>
            </p:extLst>
          </p:nvPr>
        </p:nvGraphicFramePr>
        <p:xfrm>
          <a:off x="5785633" y="3493720"/>
          <a:ext cx="3709096" cy="1641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48">
                  <a:extLst>
                    <a:ext uri="{9D8B030D-6E8A-4147-A177-3AD203B41FA5}">
                      <a16:colId xmlns:a16="http://schemas.microsoft.com/office/drawing/2014/main" val="3571687465"/>
                    </a:ext>
                  </a:extLst>
                </a:gridCol>
                <a:gridCol w="1854548">
                  <a:extLst>
                    <a:ext uri="{9D8B030D-6E8A-4147-A177-3AD203B41FA5}">
                      <a16:colId xmlns:a16="http://schemas.microsoft.com/office/drawing/2014/main" val="598310748"/>
                    </a:ext>
                  </a:extLst>
                </a:gridCol>
              </a:tblGrid>
              <a:tr h="760606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(LINENOCH)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05372"/>
                  </a:ext>
                </a:extLst>
              </a:tr>
              <a:tr h="440669">
                <a:tc>
                  <a:txBody>
                    <a:bodyPr/>
                    <a:lstStyle/>
                    <a:p>
                      <a:r>
                        <a:rPr lang="en-US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61408"/>
                  </a:ext>
                </a:extLst>
              </a:tr>
              <a:tr h="440669">
                <a:tc>
                  <a:txBody>
                    <a:bodyPr/>
                    <a:lstStyle/>
                    <a:p>
                      <a:r>
                        <a:rPr lang="en-US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258084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7A36873-ADD5-57E4-84CD-C8873D84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40195" y="5016143"/>
            <a:ext cx="616374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017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51FDA-6E08-B60C-55E7-F0995C2CB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BAE1116-1CB0-DEB3-9569-C238166F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49" y="279401"/>
            <a:ext cx="11674119" cy="853002"/>
          </a:xfrm>
        </p:spPr>
        <p:txBody>
          <a:bodyPr>
            <a:normAutofit/>
          </a:bodyPr>
          <a:lstStyle/>
          <a:p>
            <a:r>
              <a:rPr lang="en-US" dirty="0"/>
              <a:t>One child age 5-17 (FS) selected randomly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27300B-419D-E959-0186-9D59E889E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36294"/>
              </p:ext>
            </p:extLst>
          </p:nvPr>
        </p:nvGraphicFramePr>
        <p:xfrm>
          <a:off x="240949" y="1209415"/>
          <a:ext cx="4380650" cy="4568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4504">
                  <a:extLst>
                    <a:ext uri="{9D8B030D-6E8A-4147-A177-3AD203B41FA5}">
                      <a16:colId xmlns:a16="http://schemas.microsoft.com/office/drawing/2014/main" val="759942632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1095681804"/>
                    </a:ext>
                  </a:extLst>
                </a:gridCol>
                <a:gridCol w="972737">
                  <a:extLst>
                    <a:ext uri="{9D8B030D-6E8A-4147-A177-3AD203B41FA5}">
                      <a16:colId xmlns:a16="http://schemas.microsoft.com/office/drawing/2014/main" val="2898361043"/>
                    </a:ext>
                  </a:extLst>
                </a:gridCol>
                <a:gridCol w="1090598">
                  <a:extLst>
                    <a:ext uri="{9D8B030D-6E8A-4147-A177-3AD203B41FA5}">
                      <a16:colId xmlns:a16="http://schemas.microsoft.com/office/drawing/2014/main" val="2778048395"/>
                    </a:ext>
                  </a:extLst>
                </a:gridCol>
              </a:tblGrid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Unit of 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 members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 / 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56776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97347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Spouse 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04415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C99FF"/>
                          </a:highlight>
                        </a:rPr>
                        <a:t>F 16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3297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C99FF"/>
                          </a:highlight>
                        </a:rPr>
                        <a:t>F 10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5625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C99FF"/>
                          </a:highlight>
                        </a:rPr>
                        <a:t>M 8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82349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33351"/>
                  </a:ext>
                </a:extLst>
              </a:tr>
              <a:tr h="392056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975470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Mother 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84508"/>
                  </a:ext>
                </a:extLst>
              </a:tr>
            </a:tbl>
          </a:graphicData>
        </a:graphic>
      </p:graphicFrame>
      <p:sp>
        <p:nvSpPr>
          <p:cNvPr id="17" name="Double Bracket 16" descr="Brakets around 3 children in the household who are ages 16, 10, and 8. ">
            <a:extLst>
              <a:ext uri="{FF2B5EF4-FFF2-40B4-BE49-F238E27FC236}">
                <a16:creationId xmlns:a16="http://schemas.microsoft.com/office/drawing/2014/main" id="{3EFDAE18-EDD2-5C07-F523-37C887A801DA}"/>
              </a:ext>
            </a:extLst>
          </p:cNvPr>
          <p:cNvSpPr/>
          <p:nvPr/>
        </p:nvSpPr>
        <p:spPr>
          <a:xfrm>
            <a:off x="125260" y="3089759"/>
            <a:ext cx="3999961" cy="1118985"/>
          </a:xfrm>
          <a:prstGeom prst="bracketPair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 descr="Arrow pointed from the child in line 4 to the FS dataset showing the individual from line 4. ">
            <a:extLst>
              <a:ext uri="{FF2B5EF4-FFF2-40B4-BE49-F238E27FC236}">
                <a16:creationId xmlns:a16="http://schemas.microsoft.com/office/drawing/2014/main" id="{C967B111-F079-D202-8AFA-EC65371C6CED}"/>
              </a:ext>
            </a:extLst>
          </p:cNvPr>
          <p:cNvCxnSpPr>
            <a:cxnSpLocks/>
          </p:cNvCxnSpPr>
          <p:nvPr/>
        </p:nvCxnSpPr>
        <p:spPr>
          <a:xfrm>
            <a:off x="4621599" y="3670375"/>
            <a:ext cx="2356756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1D65BBB-C93C-6926-F10B-6810E6677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351912"/>
              </p:ext>
            </p:extLst>
          </p:nvPr>
        </p:nvGraphicFramePr>
        <p:xfrm>
          <a:off x="7105076" y="2806433"/>
          <a:ext cx="32512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25658967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168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1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266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263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E9189-0EFF-5ED7-4A03-747AC4DEB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12022AD-909D-360C-DA0D-73FA69B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49" y="279401"/>
            <a:ext cx="11674119" cy="853002"/>
          </a:xfrm>
        </p:spPr>
        <p:txBody>
          <a:bodyPr/>
          <a:lstStyle/>
          <a:p>
            <a:r>
              <a:rPr lang="en-US" dirty="0"/>
              <a:t>7 different data files for this household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F73256-5DAA-31C1-4E46-7332E09A6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61738"/>
              </p:ext>
            </p:extLst>
          </p:nvPr>
        </p:nvGraphicFramePr>
        <p:xfrm>
          <a:off x="9055974" y="124600"/>
          <a:ext cx="3024169" cy="1180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5057">
                  <a:extLst>
                    <a:ext uri="{9D8B030D-6E8A-4147-A177-3AD203B41FA5}">
                      <a16:colId xmlns:a16="http://schemas.microsoft.com/office/drawing/2014/main" val="1548178642"/>
                    </a:ext>
                  </a:extLst>
                </a:gridCol>
                <a:gridCol w="901874">
                  <a:extLst>
                    <a:ext uri="{9D8B030D-6E8A-4147-A177-3AD203B41FA5}">
                      <a16:colId xmlns:a16="http://schemas.microsoft.com/office/drawing/2014/main" val="1907021948"/>
                    </a:ext>
                  </a:extLst>
                </a:gridCol>
                <a:gridCol w="1077238">
                  <a:extLst>
                    <a:ext uri="{9D8B030D-6E8A-4147-A177-3AD203B41FA5}">
                      <a16:colId xmlns:a16="http://schemas.microsoft.com/office/drawing/2014/main" val="2102824317"/>
                    </a:ext>
                  </a:extLst>
                </a:gridCol>
              </a:tblGrid>
              <a:tr h="747689">
                <a:tc>
                  <a:txBody>
                    <a:bodyPr/>
                    <a:lstStyle/>
                    <a:p>
                      <a:r>
                        <a:rPr lang="en-US" sz="1800" dirty="0"/>
                        <a:t>Unit of 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HH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178931"/>
                  </a:ext>
                </a:extLst>
              </a:tr>
              <a:tr h="433186">
                <a:tc>
                  <a:txBody>
                    <a:bodyPr/>
                    <a:lstStyle/>
                    <a:p>
                      <a:r>
                        <a:rPr lang="en-US" sz="1800" dirty="0"/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41706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FB3177-E23F-BBC9-2620-C56D96EFC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729907"/>
              </p:ext>
            </p:extLst>
          </p:nvPr>
        </p:nvGraphicFramePr>
        <p:xfrm>
          <a:off x="240949" y="1209415"/>
          <a:ext cx="4380650" cy="4568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4504">
                  <a:extLst>
                    <a:ext uri="{9D8B030D-6E8A-4147-A177-3AD203B41FA5}">
                      <a16:colId xmlns:a16="http://schemas.microsoft.com/office/drawing/2014/main" val="759942632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1095681804"/>
                    </a:ext>
                  </a:extLst>
                </a:gridCol>
                <a:gridCol w="972737">
                  <a:extLst>
                    <a:ext uri="{9D8B030D-6E8A-4147-A177-3AD203B41FA5}">
                      <a16:colId xmlns:a16="http://schemas.microsoft.com/office/drawing/2014/main" val="2898361043"/>
                    </a:ext>
                  </a:extLst>
                </a:gridCol>
                <a:gridCol w="1090598">
                  <a:extLst>
                    <a:ext uri="{9D8B030D-6E8A-4147-A177-3AD203B41FA5}">
                      <a16:colId xmlns:a16="http://schemas.microsoft.com/office/drawing/2014/main" val="2778048395"/>
                    </a:ext>
                  </a:extLst>
                </a:gridCol>
              </a:tblGrid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Unit of 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 members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 / 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56776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97347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Spouse 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04415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3297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5625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82349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33351"/>
                  </a:ext>
                </a:extLst>
              </a:tr>
              <a:tr h="392056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975470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Mother 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8450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F9B184-A3DC-202A-56DB-50CBD930B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10970"/>
              </p:ext>
            </p:extLst>
          </p:nvPr>
        </p:nvGraphicFramePr>
        <p:xfrm>
          <a:off x="4891020" y="1954124"/>
          <a:ext cx="3024169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5589">
                  <a:extLst>
                    <a:ext uri="{9D8B030D-6E8A-4147-A177-3AD203B41FA5}">
                      <a16:colId xmlns:a16="http://schemas.microsoft.com/office/drawing/2014/main" val="1406300502"/>
                    </a:ext>
                  </a:extLst>
                </a:gridCol>
                <a:gridCol w="1878580">
                  <a:extLst>
                    <a:ext uri="{9D8B030D-6E8A-4147-A177-3AD203B41FA5}">
                      <a16:colId xmlns:a16="http://schemas.microsoft.com/office/drawing/2014/main" val="2758877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(LINEWM)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85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03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2051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6AF2C3-8874-F85A-5A94-BECB396D8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631982"/>
              </p:ext>
            </p:extLst>
          </p:nvPr>
        </p:nvGraphicFramePr>
        <p:xfrm>
          <a:off x="4789420" y="4174279"/>
          <a:ext cx="3024169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8684">
                  <a:extLst>
                    <a:ext uri="{9D8B030D-6E8A-4147-A177-3AD203B41FA5}">
                      <a16:colId xmlns:a16="http://schemas.microsoft.com/office/drawing/2014/main" val="3571687465"/>
                    </a:ext>
                  </a:extLst>
                </a:gridCol>
                <a:gridCol w="1795485">
                  <a:extLst>
                    <a:ext uri="{9D8B030D-6E8A-4147-A177-3AD203B41FA5}">
                      <a16:colId xmlns:a16="http://schemas.microsoft.com/office/drawing/2014/main" val="598310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0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161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25808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09F765-7C97-55E2-6F18-06D3CA89B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10307"/>
              </p:ext>
            </p:extLst>
          </p:nvPr>
        </p:nvGraphicFramePr>
        <p:xfrm>
          <a:off x="8699851" y="2320953"/>
          <a:ext cx="32512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1377962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08270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(LINEMN)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6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24584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E7E6F04-48AB-1D7F-332B-0E97E1A23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66345"/>
              </p:ext>
            </p:extLst>
          </p:nvPr>
        </p:nvGraphicFramePr>
        <p:xfrm>
          <a:off x="8699851" y="4520423"/>
          <a:ext cx="32512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25658967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168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1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66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993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93D01-16D4-74C4-6F01-53F537FF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units of analysis do I need?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928F1-06EC-FD8F-4008-202ADF0C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Selecting datasets depends on your research question</a:t>
            </a:r>
          </a:p>
          <a:p>
            <a:pPr lvl="1"/>
            <a:r>
              <a:rPr lang="en-US" sz="2800" dirty="0"/>
              <a:t>Variables and topics </a:t>
            </a:r>
          </a:p>
          <a:p>
            <a:r>
              <a:rPr lang="en-US" sz="3200" dirty="0"/>
              <a:t>Relationships between datasets also depends on research question </a:t>
            </a:r>
          </a:p>
          <a:p>
            <a:r>
              <a:rPr lang="en-US" sz="3200" dirty="0"/>
              <a:t>Example: Breastfeeding </a:t>
            </a:r>
          </a:p>
          <a:p>
            <a:pPr lvl="1"/>
            <a:r>
              <a:rPr lang="en-US" sz="2800" b="1" dirty="0"/>
              <a:t>Children</a:t>
            </a:r>
            <a:r>
              <a:rPr lang="en-US" sz="2800" dirty="0"/>
              <a:t> who have been breastfed + </a:t>
            </a:r>
            <a:r>
              <a:rPr lang="en-US" sz="2800" b="1" dirty="0"/>
              <a:t>mother’s</a:t>
            </a:r>
            <a:r>
              <a:rPr lang="en-US" sz="2800" dirty="0"/>
              <a:t> characteristics</a:t>
            </a:r>
          </a:p>
          <a:p>
            <a:pPr lvl="1"/>
            <a:r>
              <a:rPr lang="en-US" sz="2800" b="1" dirty="0"/>
              <a:t>Women</a:t>
            </a:r>
            <a:r>
              <a:rPr lang="en-US" sz="2800" dirty="0"/>
              <a:t> who have breastfed + characteristics of their last </a:t>
            </a:r>
            <a:r>
              <a:rPr lang="en-US" sz="2800" b="1" dirty="0"/>
              <a:t>child</a:t>
            </a:r>
            <a:r>
              <a:rPr lang="en-US" sz="2800" dirty="0"/>
              <a:t> &lt;5 </a:t>
            </a:r>
          </a:p>
          <a:p>
            <a:pPr marL="457200" lvl="1" indent="0">
              <a:buNone/>
            </a:pPr>
            <a:r>
              <a:rPr lang="en-US" sz="2800" dirty="0"/>
              <a:t>                                                      + average among </a:t>
            </a:r>
            <a:r>
              <a:rPr lang="en-US" sz="2800" b="1" dirty="0"/>
              <a:t>children</a:t>
            </a:r>
            <a:r>
              <a:rPr lang="en-US" sz="2800" dirty="0"/>
              <a:t> &lt;5 </a:t>
            </a:r>
          </a:p>
        </p:txBody>
      </p:sp>
    </p:spTree>
    <p:extLst>
      <p:ext uri="{BB962C8B-B14F-4D97-AF65-F5344CB8AC3E}">
        <p14:creationId xmlns:p14="http://schemas.microsoft.com/office/powerpoint/2010/main" val="29813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09F8F-B2DD-89A8-7DF4-E42AB9234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CBC4-A4BC-5443-1E75-A6512531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between data files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14A3A1-DEF2-9192-EF67-77434BDBB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file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2725D-5201-4D81-485C-68D1C8A277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a unique ID present in 2 data files </a:t>
            </a:r>
          </a:p>
          <a:p>
            <a:endParaRPr lang="en-US" dirty="0"/>
          </a:p>
          <a:p>
            <a:r>
              <a:rPr lang="en-US" dirty="0"/>
              <a:t>Household to individuals</a:t>
            </a:r>
          </a:p>
          <a:p>
            <a:r>
              <a:rPr lang="en-US" dirty="0"/>
              <a:t>Individuals to their household member record</a:t>
            </a:r>
          </a:p>
          <a:p>
            <a:r>
              <a:rPr lang="en-US" dirty="0"/>
              <a:t>Mother/caregiver to children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5C6CE-454D-3E7A-D987-C25083921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Indirect file links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9D8D9-4415-D005-24F2-7B6C78E90C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 using a 3</a:t>
            </a:r>
            <a:r>
              <a:rPr lang="en-US" baseline="30000" dirty="0"/>
              <a:t>rd</a:t>
            </a:r>
            <a:r>
              <a:rPr lang="en-US" dirty="0"/>
              <a:t> data file to accurately link 2 files </a:t>
            </a:r>
          </a:p>
          <a:p>
            <a:endParaRPr lang="en-US" dirty="0"/>
          </a:p>
          <a:p>
            <a:r>
              <a:rPr lang="en-US" dirty="0"/>
              <a:t>Biological mothers or fathers to children 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6E52B-F968-1253-95D5-89845944DC96}"/>
              </a:ext>
            </a:extLst>
          </p:cNvPr>
          <p:cNvSpPr txBox="1"/>
          <p:nvPr/>
        </p:nvSpPr>
        <p:spPr>
          <a:xfrm>
            <a:off x="1185333" y="6189663"/>
            <a:ext cx="1569156" cy="400110"/>
          </a:xfrm>
          <a:prstGeom prst="rect">
            <a:avLst/>
          </a:prstGeom>
          <a:noFill/>
          <a:ln w="57150">
            <a:solidFill>
              <a:srgbClr val="98579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Dataset 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08348-D0A1-5C98-FA61-2856310CCE9C}"/>
              </a:ext>
            </a:extLst>
          </p:cNvPr>
          <p:cNvSpPr txBox="1"/>
          <p:nvPr/>
        </p:nvSpPr>
        <p:spPr>
          <a:xfrm>
            <a:off x="3418681" y="6189663"/>
            <a:ext cx="1569156" cy="400110"/>
          </a:xfrm>
          <a:prstGeom prst="rect">
            <a:avLst/>
          </a:prstGeom>
          <a:noFill/>
          <a:ln w="57150">
            <a:solidFill>
              <a:srgbClr val="98579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Dataset 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9978B-0E42-C01F-8B3D-5ACA96B4F7CA}"/>
              </a:ext>
            </a:extLst>
          </p:cNvPr>
          <p:cNvSpPr txBox="1"/>
          <p:nvPr/>
        </p:nvSpPr>
        <p:spPr>
          <a:xfrm>
            <a:off x="6733822" y="4968199"/>
            <a:ext cx="1281289" cy="400110"/>
          </a:xfrm>
          <a:prstGeom prst="rect">
            <a:avLst/>
          </a:prstGeom>
          <a:noFill/>
          <a:ln w="57150">
            <a:solidFill>
              <a:srgbClr val="98579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Dataset 1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EB07CC-C95B-AA8B-A068-56123B787992}"/>
              </a:ext>
            </a:extLst>
          </p:cNvPr>
          <p:cNvSpPr txBox="1"/>
          <p:nvPr/>
        </p:nvSpPr>
        <p:spPr>
          <a:xfrm>
            <a:off x="9429045" y="4872463"/>
            <a:ext cx="1281289" cy="400110"/>
          </a:xfrm>
          <a:prstGeom prst="rect">
            <a:avLst/>
          </a:prstGeom>
          <a:noFill/>
          <a:ln w="57150">
            <a:solidFill>
              <a:srgbClr val="98579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Dataset 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253776-E4E6-DFB4-944F-057F140D3A2D}"/>
              </a:ext>
            </a:extLst>
          </p:cNvPr>
          <p:cNvSpPr txBox="1"/>
          <p:nvPr/>
        </p:nvSpPr>
        <p:spPr>
          <a:xfrm>
            <a:off x="8137261" y="5770327"/>
            <a:ext cx="1253066" cy="400110"/>
          </a:xfrm>
          <a:prstGeom prst="rect">
            <a:avLst/>
          </a:prstGeom>
          <a:noFill/>
          <a:ln w="57150">
            <a:solidFill>
              <a:srgbClr val="98579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Dataset 3 </a:t>
            </a:r>
          </a:p>
        </p:txBody>
      </p:sp>
      <p:cxnSp>
        <p:nvCxnSpPr>
          <p:cNvPr id="13" name="Straight Arrow Connector 12" descr="Arrow points between Dataset 1 and Dataset 2 in the direct file links example. ">
            <a:extLst>
              <a:ext uri="{FF2B5EF4-FFF2-40B4-BE49-F238E27FC236}">
                <a16:creationId xmlns:a16="http://schemas.microsoft.com/office/drawing/2014/main" id="{1E2B3066-5D5F-7447-88BC-B862A3FFC2B5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2754489" y="6389718"/>
            <a:ext cx="664192" cy="0"/>
          </a:xfrm>
          <a:prstGeom prst="straightConnector1">
            <a:avLst/>
          </a:prstGeom>
          <a:ln w="57150">
            <a:solidFill>
              <a:srgbClr val="9857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 descr="Arrow pointing between dataset 1 and dataset 3 in &quot;indirect file links&quot; example. ">
            <a:extLst>
              <a:ext uri="{FF2B5EF4-FFF2-40B4-BE49-F238E27FC236}">
                <a16:creationId xmlns:a16="http://schemas.microsoft.com/office/drawing/2014/main" id="{0F9E114D-F18D-A5F3-B68A-CB5B16AB15B5}"/>
              </a:ext>
            </a:extLst>
          </p:cNvPr>
          <p:cNvCxnSpPr>
            <a:cxnSpLocks/>
            <a:stCxn id="9" idx="2"/>
            <a:endCxn id="11" idx="1"/>
          </p:cNvCxnSpPr>
          <p:nvPr/>
        </p:nvCxnSpPr>
        <p:spPr>
          <a:xfrm>
            <a:off x="7374467" y="5368309"/>
            <a:ext cx="762794" cy="602073"/>
          </a:xfrm>
          <a:prstGeom prst="straightConnector1">
            <a:avLst/>
          </a:prstGeom>
          <a:ln w="57150">
            <a:solidFill>
              <a:srgbClr val="9857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descr="Arrow pointing between dataset 3 and dataset 2 in &quot;indirect file links&quot; example. ">
            <a:extLst>
              <a:ext uri="{FF2B5EF4-FFF2-40B4-BE49-F238E27FC236}">
                <a16:creationId xmlns:a16="http://schemas.microsoft.com/office/drawing/2014/main" id="{8FFE116E-7733-7FB8-D0F0-E49F3B005E78}"/>
              </a:ext>
            </a:extLst>
          </p:cNvPr>
          <p:cNvCxnSpPr>
            <a:cxnSpLocks/>
            <a:stCxn id="11" idx="3"/>
            <a:endCxn id="10" idx="2"/>
          </p:cNvCxnSpPr>
          <p:nvPr/>
        </p:nvCxnSpPr>
        <p:spPr>
          <a:xfrm flipV="1">
            <a:off x="9390327" y="5272573"/>
            <a:ext cx="679363" cy="697809"/>
          </a:xfrm>
          <a:prstGeom prst="straightConnector1">
            <a:avLst/>
          </a:prstGeom>
          <a:ln w="57150">
            <a:solidFill>
              <a:srgbClr val="9857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89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Zoom Logistics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dirty="0"/>
              <a:t>Webinar is being recorded and will be posted </a:t>
            </a:r>
            <a:endParaRPr dirty="0"/>
          </a:p>
          <a:p>
            <a:r>
              <a:rPr lang="en" dirty="0"/>
              <a:t>Real-time closed captions are being auto-generated </a:t>
            </a:r>
            <a:endParaRPr dirty="0"/>
          </a:p>
          <a:p>
            <a:pPr lvl="1"/>
            <a:r>
              <a:rPr lang="en" dirty="0"/>
              <a:t>Turn on/off by clicking “CC” button in Zoom controls </a:t>
            </a:r>
            <a:endParaRPr dirty="0"/>
          </a:p>
          <a:p>
            <a:r>
              <a:rPr lang="en" dirty="0"/>
              <a:t>Send questions about Zoom directly to host (IPUMS) </a:t>
            </a:r>
            <a:endParaRPr dirty="0"/>
          </a:p>
          <a:p>
            <a:r>
              <a:rPr lang="en" dirty="0"/>
              <a:t>Submit content questions with Q&amp;A tool </a:t>
            </a:r>
            <a:endParaRPr dirty="0"/>
          </a:p>
          <a:p>
            <a:r>
              <a:rPr lang="en" dirty="0"/>
              <a:t>Will post written Q&amp;A document (and any webinar specific files) following webinar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595D0-988B-DCBD-7196-9EBD25DC2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3C8DEFB-98EF-F89F-7DC8-6D53D6C5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25" y="388183"/>
            <a:ext cx="7162318" cy="1325563"/>
          </a:xfrm>
        </p:spPr>
        <p:txBody>
          <a:bodyPr/>
          <a:lstStyle/>
          <a:p>
            <a:r>
              <a:rPr lang="en-US" dirty="0"/>
              <a:t>HH onto the members (HL) </a:t>
            </a:r>
            <a:br>
              <a:rPr lang="en-US" dirty="0"/>
            </a:br>
            <a:r>
              <a:rPr lang="en-US" dirty="0"/>
              <a:t>using the CLUSTER and HHNO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9EC6E7-6B87-7E20-145C-43C20ED35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12477"/>
              </p:ext>
            </p:extLst>
          </p:nvPr>
        </p:nvGraphicFramePr>
        <p:xfrm>
          <a:off x="2117116" y="2180178"/>
          <a:ext cx="9726059" cy="4289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722">
                  <a:extLst>
                    <a:ext uri="{9D8B030D-6E8A-4147-A177-3AD203B41FA5}">
                      <a16:colId xmlns:a16="http://schemas.microsoft.com/office/drawing/2014/main" val="863110417"/>
                    </a:ext>
                  </a:extLst>
                </a:gridCol>
                <a:gridCol w="1397722">
                  <a:extLst>
                    <a:ext uri="{9D8B030D-6E8A-4147-A177-3AD203B41FA5}">
                      <a16:colId xmlns:a16="http://schemas.microsoft.com/office/drawing/2014/main" val="1095681804"/>
                    </a:ext>
                  </a:extLst>
                </a:gridCol>
                <a:gridCol w="1386123">
                  <a:extLst>
                    <a:ext uri="{9D8B030D-6E8A-4147-A177-3AD203B41FA5}">
                      <a16:colId xmlns:a16="http://schemas.microsoft.com/office/drawing/2014/main" val="2898361043"/>
                    </a:ext>
                  </a:extLst>
                </a:gridCol>
                <a:gridCol w="1386123">
                  <a:extLst>
                    <a:ext uri="{9D8B030D-6E8A-4147-A177-3AD203B41FA5}">
                      <a16:colId xmlns:a16="http://schemas.microsoft.com/office/drawing/2014/main" val="2778048395"/>
                    </a:ext>
                  </a:extLst>
                </a:gridCol>
                <a:gridCol w="1386123">
                  <a:extLst>
                    <a:ext uri="{9D8B030D-6E8A-4147-A177-3AD203B41FA5}">
                      <a16:colId xmlns:a16="http://schemas.microsoft.com/office/drawing/2014/main" val="1167826759"/>
                    </a:ext>
                  </a:extLst>
                </a:gridCol>
                <a:gridCol w="1386123">
                  <a:extLst>
                    <a:ext uri="{9D8B030D-6E8A-4147-A177-3AD203B41FA5}">
                      <a16:colId xmlns:a16="http://schemas.microsoft.com/office/drawing/2014/main" val="3543460593"/>
                    </a:ext>
                  </a:extLst>
                </a:gridCol>
                <a:gridCol w="1386123">
                  <a:extLst>
                    <a:ext uri="{9D8B030D-6E8A-4147-A177-3AD203B41FA5}">
                      <a16:colId xmlns:a16="http://schemas.microsoft.com/office/drawing/2014/main" val="2208988120"/>
                    </a:ext>
                  </a:extLst>
                </a:gridCol>
              </a:tblGrid>
              <a:tr h="662913">
                <a:tc>
                  <a:txBody>
                    <a:bodyPr/>
                    <a:lstStyle/>
                    <a:p>
                      <a:r>
                        <a:rPr lang="en-US" sz="1800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HH members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Sex / 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Lineno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Linked Unit of analysis 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Cluster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HHNO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567766"/>
                  </a:ext>
                </a:extLst>
              </a:tr>
              <a:tr h="384070">
                <a:tc>
                  <a:txBody>
                    <a:bodyPr/>
                    <a:lstStyle/>
                    <a:p>
                      <a:r>
                        <a:rPr lang="en-US" sz="1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97347"/>
                  </a:ext>
                </a:extLst>
              </a:tr>
              <a:tr h="662913">
                <a:tc>
                  <a:txBody>
                    <a:bodyPr/>
                    <a:lstStyle/>
                    <a:p>
                      <a:r>
                        <a:rPr lang="en-US" sz="1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Spouse 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04415"/>
                  </a:ext>
                </a:extLst>
              </a:tr>
              <a:tr h="384070">
                <a:tc>
                  <a:txBody>
                    <a:bodyPr/>
                    <a:lstStyle/>
                    <a:p>
                      <a:r>
                        <a:rPr lang="en-US" sz="1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3297"/>
                  </a:ext>
                </a:extLst>
              </a:tr>
              <a:tr h="384070">
                <a:tc>
                  <a:txBody>
                    <a:bodyPr/>
                    <a:lstStyle/>
                    <a:p>
                      <a:r>
                        <a:rPr lang="en-US" sz="1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56256"/>
                  </a:ext>
                </a:extLst>
              </a:tr>
              <a:tr h="384070">
                <a:tc>
                  <a:txBody>
                    <a:bodyPr/>
                    <a:lstStyle/>
                    <a:p>
                      <a:r>
                        <a:rPr lang="en-US" sz="1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82349"/>
                  </a:ext>
                </a:extLst>
              </a:tr>
              <a:tr h="384070">
                <a:tc>
                  <a:txBody>
                    <a:bodyPr/>
                    <a:lstStyle/>
                    <a:p>
                      <a:r>
                        <a:rPr lang="en-US" sz="1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33351"/>
                  </a:ext>
                </a:extLst>
              </a:tr>
              <a:tr h="380550">
                <a:tc>
                  <a:txBody>
                    <a:bodyPr/>
                    <a:lstStyle/>
                    <a:p>
                      <a:r>
                        <a:rPr lang="en-US" sz="1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Grandson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84508"/>
                  </a:ext>
                </a:extLst>
              </a:tr>
              <a:tr h="662913">
                <a:tc>
                  <a:txBody>
                    <a:bodyPr/>
                    <a:lstStyle/>
                    <a:p>
                      <a:r>
                        <a:rPr lang="en-US" sz="1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Mother 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 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75175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9A21B4-7FBD-CDDA-01C0-1910FA3B8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36815"/>
              </p:ext>
            </p:extLst>
          </p:nvPr>
        </p:nvGraphicFramePr>
        <p:xfrm>
          <a:off x="7638513" y="153052"/>
          <a:ext cx="420466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2998">
                  <a:extLst>
                    <a:ext uri="{9D8B030D-6E8A-4147-A177-3AD203B41FA5}">
                      <a16:colId xmlns:a16="http://schemas.microsoft.com/office/drawing/2014/main" val="1548178642"/>
                    </a:ext>
                  </a:extLst>
                </a:gridCol>
                <a:gridCol w="1253923">
                  <a:extLst>
                    <a:ext uri="{9D8B030D-6E8A-4147-A177-3AD203B41FA5}">
                      <a16:colId xmlns:a16="http://schemas.microsoft.com/office/drawing/2014/main" val="1907021948"/>
                    </a:ext>
                  </a:extLst>
                </a:gridCol>
                <a:gridCol w="1497741">
                  <a:extLst>
                    <a:ext uri="{9D8B030D-6E8A-4147-A177-3AD203B41FA5}">
                      <a16:colId xmlns:a16="http://schemas.microsoft.com/office/drawing/2014/main" val="2102824317"/>
                    </a:ext>
                  </a:extLst>
                </a:gridCol>
              </a:tblGrid>
              <a:tr h="747689">
                <a:tc>
                  <a:txBody>
                    <a:bodyPr/>
                    <a:lstStyle/>
                    <a:p>
                      <a:r>
                        <a:rPr lang="en-US" sz="2800" dirty="0"/>
                        <a:t>Unit of Analysis 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Cluster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HHNO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178931"/>
                  </a:ext>
                </a:extLst>
              </a:tr>
              <a:tr h="433186">
                <a:tc>
                  <a:txBody>
                    <a:bodyPr/>
                    <a:lstStyle/>
                    <a:p>
                      <a:r>
                        <a:rPr lang="en-US" sz="2800" dirty="0"/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417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601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9617D-1A0B-9208-F18C-968403FB9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FA94B5B-3882-EB7B-F9C1-6107D938C9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5920" y="339339"/>
            <a:ext cx="7162318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HH onto individuals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using the CLUSTER and HHNO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088B0F-EDF5-C504-00DB-6EDC48E18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215070"/>
              </p:ext>
            </p:extLst>
          </p:nvPr>
        </p:nvGraphicFramePr>
        <p:xfrm>
          <a:off x="375920" y="1803916"/>
          <a:ext cx="4947921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307">
                  <a:extLst>
                    <a:ext uri="{9D8B030D-6E8A-4147-A177-3AD203B41FA5}">
                      <a16:colId xmlns:a16="http://schemas.microsoft.com/office/drawing/2014/main" val="1406300502"/>
                    </a:ext>
                  </a:extLst>
                </a:gridCol>
                <a:gridCol w="1649307">
                  <a:extLst>
                    <a:ext uri="{9D8B030D-6E8A-4147-A177-3AD203B41FA5}">
                      <a16:colId xmlns:a16="http://schemas.microsoft.com/office/drawing/2014/main" val="2758877073"/>
                    </a:ext>
                  </a:extLst>
                </a:gridCol>
                <a:gridCol w="1649307">
                  <a:extLst>
                    <a:ext uri="{9D8B030D-6E8A-4147-A177-3AD203B41FA5}">
                      <a16:colId xmlns:a16="http://schemas.microsoft.com/office/drawing/2014/main" val="1440240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(LINEWM)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85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3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051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6AC22B-2189-C886-9087-AF67E4C0B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471869"/>
              </p:ext>
            </p:extLst>
          </p:nvPr>
        </p:nvGraphicFramePr>
        <p:xfrm>
          <a:off x="6324842" y="1892392"/>
          <a:ext cx="4704081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027">
                  <a:extLst>
                    <a:ext uri="{9D8B030D-6E8A-4147-A177-3AD203B41FA5}">
                      <a16:colId xmlns:a16="http://schemas.microsoft.com/office/drawing/2014/main" val="2137796230"/>
                    </a:ext>
                  </a:extLst>
                </a:gridCol>
                <a:gridCol w="1568027">
                  <a:extLst>
                    <a:ext uri="{9D8B030D-6E8A-4147-A177-3AD203B41FA5}">
                      <a16:colId xmlns:a16="http://schemas.microsoft.com/office/drawing/2014/main" val="1208270421"/>
                    </a:ext>
                  </a:extLst>
                </a:gridCol>
                <a:gridCol w="1568027">
                  <a:extLst>
                    <a:ext uri="{9D8B030D-6E8A-4147-A177-3AD203B41FA5}">
                      <a16:colId xmlns:a16="http://schemas.microsoft.com/office/drawing/2014/main" val="648445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6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24584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90CC46F-C94D-734A-6EAC-E836C590E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22501"/>
              </p:ext>
            </p:extLst>
          </p:nvPr>
        </p:nvGraphicFramePr>
        <p:xfrm>
          <a:off x="375920" y="3859986"/>
          <a:ext cx="5303523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841">
                  <a:extLst>
                    <a:ext uri="{9D8B030D-6E8A-4147-A177-3AD203B41FA5}">
                      <a16:colId xmlns:a16="http://schemas.microsoft.com/office/drawing/2014/main" val="1256589678"/>
                    </a:ext>
                  </a:extLst>
                </a:gridCol>
                <a:gridCol w="1422401">
                  <a:extLst>
                    <a:ext uri="{9D8B030D-6E8A-4147-A177-3AD203B41FA5}">
                      <a16:colId xmlns:a16="http://schemas.microsoft.com/office/drawing/2014/main" val="19168520"/>
                    </a:ext>
                  </a:extLst>
                </a:gridCol>
                <a:gridCol w="2113281">
                  <a:extLst>
                    <a:ext uri="{9D8B030D-6E8A-4147-A177-3AD203B41FA5}">
                      <a16:colId xmlns:a16="http://schemas.microsoft.com/office/drawing/2014/main" val="3336422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1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26695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86908B-E105-4600-8204-336E9EBF6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681565"/>
              </p:ext>
            </p:extLst>
          </p:nvPr>
        </p:nvGraphicFramePr>
        <p:xfrm>
          <a:off x="6324842" y="3859986"/>
          <a:ext cx="5303523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841">
                  <a:extLst>
                    <a:ext uri="{9D8B030D-6E8A-4147-A177-3AD203B41FA5}">
                      <a16:colId xmlns:a16="http://schemas.microsoft.com/office/drawing/2014/main" val="3571687465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598310748"/>
                    </a:ext>
                  </a:extLst>
                </a:gridCol>
                <a:gridCol w="2103122">
                  <a:extLst>
                    <a:ext uri="{9D8B030D-6E8A-4147-A177-3AD203B41FA5}">
                      <a16:colId xmlns:a16="http://schemas.microsoft.com/office/drawing/2014/main" val="3720242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0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61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922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888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D6FD7-8DFB-0D2D-3606-28535B778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F0FD28-03E1-8ABB-13C0-B89EB819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24" y="388183"/>
            <a:ext cx="9252375" cy="1325563"/>
          </a:xfrm>
        </p:spPr>
        <p:txBody>
          <a:bodyPr/>
          <a:lstStyle/>
          <a:p>
            <a:r>
              <a:rPr lang="en-US" dirty="0"/>
              <a:t>Individual units  onto the members (HL)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7F068B-C706-4512-FB44-E4D452FC1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23398"/>
              </p:ext>
            </p:extLst>
          </p:nvPr>
        </p:nvGraphicFramePr>
        <p:xfrm>
          <a:off x="575698" y="2180178"/>
          <a:ext cx="6953813" cy="4289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722">
                  <a:extLst>
                    <a:ext uri="{9D8B030D-6E8A-4147-A177-3AD203B41FA5}">
                      <a16:colId xmlns:a16="http://schemas.microsoft.com/office/drawing/2014/main" val="863110417"/>
                    </a:ext>
                  </a:extLst>
                </a:gridCol>
                <a:gridCol w="1397722">
                  <a:extLst>
                    <a:ext uri="{9D8B030D-6E8A-4147-A177-3AD203B41FA5}">
                      <a16:colId xmlns:a16="http://schemas.microsoft.com/office/drawing/2014/main" val="1095681804"/>
                    </a:ext>
                  </a:extLst>
                </a:gridCol>
                <a:gridCol w="1386123">
                  <a:extLst>
                    <a:ext uri="{9D8B030D-6E8A-4147-A177-3AD203B41FA5}">
                      <a16:colId xmlns:a16="http://schemas.microsoft.com/office/drawing/2014/main" val="2898361043"/>
                    </a:ext>
                  </a:extLst>
                </a:gridCol>
                <a:gridCol w="1386123">
                  <a:extLst>
                    <a:ext uri="{9D8B030D-6E8A-4147-A177-3AD203B41FA5}">
                      <a16:colId xmlns:a16="http://schemas.microsoft.com/office/drawing/2014/main" val="2778048395"/>
                    </a:ext>
                  </a:extLst>
                </a:gridCol>
                <a:gridCol w="1386123">
                  <a:extLst>
                    <a:ext uri="{9D8B030D-6E8A-4147-A177-3AD203B41FA5}">
                      <a16:colId xmlns:a16="http://schemas.microsoft.com/office/drawing/2014/main" val="1167826759"/>
                    </a:ext>
                  </a:extLst>
                </a:gridCol>
              </a:tblGrid>
              <a:tr h="662913">
                <a:tc>
                  <a:txBody>
                    <a:bodyPr/>
                    <a:lstStyle/>
                    <a:p>
                      <a:r>
                        <a:rPr lang="en-US" sz="1800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HH members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Sex / 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Lineno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Linked Unit of analysis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567766"/>
                  </a:ext>
                </a:extLst>
              </a:tr>
              <a:tr h="384070">
                <a:tc>
                  <a:txBody>
                    <a:bodyPr/>
                    <a:lstStyle/>
                    <a:p>
                      <a:r>
                        <a:rPr lang="en-US" sz="1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MN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397347"/>
                  </a:ext>
                </a:extLst>
              </a:tr>
              <a:tr h="662913">
                <a:tc>
                  <a:txBody>
                    <a:bodyPr/>
                    <a:lstStyle/>
                    <a:p>
                      <a:r>
                        <a:rPr lang="en-US" sz="1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Spouse 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WM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004415"/>
                  </a:ext>
                </a:extLst>
              </a:tr>
              <a:tr h="384070">
                <a:tc>
                  <a:txBody>
                    <a:bodyPr/>
                    <a:lstStyle/>
                    <a:p>
                      <a:r>
                        <a:rPr lang="en-US" sz="1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WM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163297"/>
                  </a:ext>
                </a:extLst>
              </a:tr>
              <a:tr h="384070">
                <a:tc>
                  <a:txBody>
                    <a:bodyPr/>
                    <a:lstStyle/>
                    <a:p>
                      <a:r>
                        <a:rPr lang="en-US" sz="1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56256"/>
                  </a:ext>
                </a:extLst>
              </a:tr>
              <a:tr h="384070">
                <a:tc>
                  <a:txBody>
                    <a:bodyPr/>
                    <a:lstStyle/>
                    <a:p>
                      <a:r>
                        <a:rPr lang="en-US" sz="1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82349"/>
                  </a:ext>
                </a:extLst>
              </a:tr>
              <a:tr h="384070">
                <a:tc>
                  <a:txBody>
                    <a:bodyPr/>
                    <a:lstStyle/>
                    <a:p>
                      <a:r>
                        <a:rPr lang="en-US" sz="1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CH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033351"/>
                  </a:ext>
                </a:extLst>
              </a:tr>
              <a:tr h="380550">
                <a:tc>
                  <a:txBody>
                    <a:bodyPr/>
                    <a:lstStyle/>
                    <a:p>
                      <a:r>
                        <a:rPr lang="en-US" sz="1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Grandson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CH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784508"/>
                  </a:ext>
                </a:extLst>
              </a:tr>
              <a:tr h="662913">
                <a:tc>
                  <a:txBody>
                    <a:bodyPr/>
                    <a:lstStyle/>
                    <a:p>
                      <a:r>
                        <a:rPr lang="en-US" sz="1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Mother 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 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751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79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BCC70-E557-80D6-D462-13F84DD8E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3CC74C69-B355-9355-A0D7-00FC31EF64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5920" y="339339"/>
            <a:ext cx="1013968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HL onto individuals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dirty="0"/>
              <a:t>using CLUSTER, HHNO, LINENO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4AC604-754B-FCB7-D47E-F885A1053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648215"/>
              </p:ext>
            </p:extLst>
          </p:nvPr>
        </p:nvGraphicFramePr>
        <p:xfrm>
          <a:off x="375920" y="1803916"/>
          <a:ext cx="4947921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307">
                  <a:extLst>
                    <a:ext uri="{9D8B030D-6E8A-4147-A177-3AD203B41FA5}">
                      <a16:colId xmlns:a16="http://schemas.microsoft.com/office/drawing/2014/main" val="1406300502"/>
                    </a:ext>
                  </a:extLst>
                </a:gridCol>
                <a:gridCol w="1649307">
                  <a:extLst>
                    <a:ext uri="{9D8B030D-6E8A-4147-A177-3AD203B41FA5}">
                      <a16:colId xmlns:a16="http://schemas.microsoft.com/office/drawing/2014/main" val="2758877073"/>
                    </a:ext>
                  </a:extLst>
                </a:gridCol>
                <a:gridCol w="1649307">
                  <a:extLst>
                    <a:ext uri="{9D8B030D-6E8A-4147-A177-3AD203B41FA5}">
                      <a16:colId xmlns:a16="http://schemas.microsoft.com/office/drawing/2014/main" val="1440240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(LINEWM)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Linked Unit of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85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3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051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207541-6431-E02D-7670-371AE1C66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44495"/>
              </p:ext>
            </p:extLst>
          </p:nvPr>
        </p:nvGraphicFramePr>
        <p:xfrm>
          <a:off x="6324842" y="1892392"/>
          <a:ext cx="4704081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027">
                  <a:extLst>
                    <a:ext uri="{9D8B030D-6E8A-4147-A177-3AD203B41FA5}">
                      <a16:colId xmlns:a16="http://schemas.microsoft.com/office/drawing/2014/main" val="2137796230"/>
                    </a:ext>
                  </a:extLst>
                </a:gridCol>
                <a:gridCol w="1568027">
                  <a:extLst>
                    <a:ext uri="{9D8B030D-6E8A-4147-A177-3AD203B41FA5}">
                      <a16:colId xmlns:a16="http://schemas.microsoft.com/office/drawing/2014/main" val="1208270421"/>
                    </a:ext>
                  </a:extLst>
                </a:gridCol>
                <a:gridCol w="1568027">
                  <a:extLst>
                    <a:ext uri="{9D8B030D-6E8A-4147-A177-3AD203B41FA5}">
                      <a16:colId xmlns:a16="http://schemas.microsoft.com/office/drawing/2014/main" val="648445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Linked Unit of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6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24584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C08C73D-298D-5ABC-150D-3D052D78B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92170"/>
              </p:ext>
            </p:extLst>
          </p:nvPr>
        </p:nvGraphicFramePr>
        <p:xfrm>
          <a:off x="375920" y="3859986"/>
          <a:ext cx="5303523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841">
                  <a:extLst>
                    <a:ext uri="{9D8B030D-6E8A-4147-A177-3AD203B41FA5}">
                      <a16:colId xmlns:a16="http://schemas.microsoft.com/office/drawing/2014/main" val="1256589678"/>
                    </a:ext>
                  </a:extLst>
                </a:gridCol>
                <a:gridCol w="1422401">
                  <a:extLst>
                    <a:ext uri="{9D8B030D-6E8A-4147-A177-3AD203B41FA5}">
                      <a16:colId xmlns:a16="http://schemas.microsoft.com/office/drawing/2014/main" val="19168520"/>
                    </a:ext>
                  </a:extLst>
                </a:gridCol>
                <a:gridCol w="2113281">
                  <a:extLst>
                    <a:ext uri="{9D8B030D-6E8A-4147-A177-3AD203B41FA5}">
                      <a16:colId xmlns:a16="http://schemas.microsoft.com/office/drawing/2014/main" val="3336422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Linked Unit of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1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26695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616CEEE-A137-4FEE-4251-B29729045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573475"/>
              </p:ext>
            </p:extLst>
          </p:nvPr>
        </p:nvGraphicFramePr>
        <p:xfrm>
          <a:off x="6324842" y="3859986"/>
          <a:ext cx="5303523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841">
                  <a:extLst>
                    <a:ext uri="{9D8B030D-6E8A-4147-A177-3AD203B41FA5}">
                      <a16:colId xmlns:a16="http://schemas.microsoft.com/office/drawing/2014/main" val="3571687465"/>
                    </a:ext>
                  </a:extLst>
                </a:gridCol>
                <a:gridCol w="1724557">
                  <a:extLst>
                    <a:ext uri="{9D8B030D-6E8A-4147-A177-3AD203B41FA5}">
                      <a16:colId xmlns:a16="http://schemas.microsoft.com/office/drawing/2014/main" val="598310748"/>
                    </a:ext>
                  </a:extLst>
                </a:gridCol>
                <a:gridCol w="1811125">
                  <a:extLst>
                    <a:ext uri="{9D8B030D-6E8A-4147-A177-3AD203B41FA5}">
                      <a16:colId xmlns:a16="http://schemas.microsoft.com/office/drawing/2014/main" val="3720242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Linked Unit of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0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61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922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121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9DE04-0431-16AF-B6B0-1E7EB65D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89" y="297392"/>
            <a:ext cx="11207044" cy="1325563"/>
          </a:xfrm>
        </p:spPr>
        <p:txBody>
          <a:bodyPr/>
          <a:lstStyle/>
          <a:p>
            <a:r>
              <a:rPr lang="en-US" dirty="0"/>
              <a:t>What about mother’s information onto children?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36C07-A018-4825-C560-32F042A86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Not just biological children of women </a:t>
            </a:r>
            <a:r>
              <a:rPr lang="en-US" sz="3200" dirty="0"/>
              <a:t> </a:t>
            </a:r>
          </a:p>
          <a:p>
            <a:r>
              <a:rPr lang="en-US" sz="3600" dirty="0"/>
              <a:t>MICS samples all children age 0-4 in household</a:t>
            </a:r>
          </a:p>
          <a:p>
            <a:r>
              <a:rPr lang="en-US" sz="3600" dirty="0"/>
              <a:t>All children assigned a “mother/caregiver” (MC) proxy respondent </a:t>
            </a:r>
          </a:p>
        </p:txBody>
      </p:sp>
    </p:spTree>
    <p:extLst>
      <p:ext uri="{BB962C8B-B14F-4D97-AF65-F5344CB8AC3E}">
        <p14:creationId xmlns:p14="http://schemas.microsoft.com/office/powerpoint/2010/main" val="2085125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63D66-0C1E-71A0-0B6D-6D2331BDF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4F28E2A3-1EB2-0CDB-FDD2-28571C88C7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4897" y="365125"/>
            <a:ext cx="110289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Children link to a WM record of the Mother/Caregiver using LINEMC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FFC715-5F12-640C-6905-E13DCA347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76417"/>
              </p:ext>
            </p:extLst>
          </p:nvPr>
        </p:nvGraphicFramePr>
        <p:xfrm>
          <a:off x="324897" y="3139440"/>
          <a:ext cx="7070690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6897">
                  <a:extLst>
                    <a:ext uri="{9D8B030D-6E8A-4147-A177-3AD203B41FA5}">
                      <a16:colId xmlns:a16="http://schemas.microsoft.com/office/drawing/2014/main" val="3571687465"/>
                    </a:ext>
                  </a:extLst>
                </a:gridCol>
                <a:gridCol w="1909898">
                  <a:extLst>
                    <a:ext uri="{9D8B030D-6E8A-4147-A177-3AD203B41FA5}">
                      <a16:colId xmlns:a16="http://schemas.microsoft.com/office/drawing/2014/main" val="598310748"/>
                    </a:ext>
                  </a:extLst>
                </a:gridCol>
                <a:gridCol w="2803895">
                  <a:extLst>
                    <a:ext uri="{9D8B030D-6E8A-4147-A177-3AD203B41FA5}">
                      <a16:colId xmlns:a16="http://schemas.microsoft.com/office/drawing/2014/main" val="3720242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Line number (LINECH)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Mother/caregiver (LINEMC)</a:t>
                      </a:r>
                    </a:p>
                    <a:p>
                      <a:endParaRPr lang="en-US" sz="28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30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61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7680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E0BA1C0-DD98-CC15-FA88-843B9F832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301183"/>
              </p:ext>
            </p:extLst>
          </p:nvPr>
        </p:nvGraphicFramePr>
        <p:xfrm>
          <a:off x="7740175" y="3566160"/>
          <a:ext cx="4126928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3464">
                  <a:extLst>
                    <a:ext uri="{9D8B030D-6E8A-4147-A177-3AD203B41FA5}">
                      <a16:colId xmlns:a16="http://schemas.microsoft.com/office/drawing/2014/main" val="1406300502"/>
                    </a:ext>
                  </a:extLst>
                </a:gridCol>
                <a:gridCol w="2063464">
                  <a:extLst>
                    <a:ext uri="{9D8B030D-6E8A-4147-A177-3AD203B41FA5}">
                      <a16:colId xmlns:a16="http://schemas.microsoft.com/office/drawing/2014/main" val="2758877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Line number (LINEWM)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5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3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05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175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1F8F7-7B53-F3DC-B179-8FA21666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41" y="365125"/>
            <a:ext cx="11676183" cy="1325563"/>
          </a:xfrm>
        </p:spPr>
        <p:txBody>
          <a:bodyPr>
            <a:normAutofit/>
          </a:bodyPr>
          <a:lstStyle/>
          <a:p>
            <a:r>
              <a:rPr lang="en-US" dirty="0"/>
              <a:t>What if the mother/caregiver isn’t the biological mothers?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589A-1A9F-C637-F3F4-8D5A6D2FD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 child’s mother lives in the household, </a:t>
            </a:r>
          </a:p>
          <a:p>
            <a:pPr lvl="1"/>
            <a:r>
              <a:rPr lang="en-US" sz="2800" dirty="0"/>
              <a:t>she is the “mother/caregiver” </a:t>
            </a:r>
          </a:p>
          <a:p>
            <a:pPr lvl="1"/>
            <a:r>
              <a:rPr lang="en-US" sz="2800" dirty="0"/>
              <a:t>She will have a WM record, if she is between 15-49</a:t>
            </a:r>
          </a:p>
          <a:p>
            <a:pPr lvl="1"/>
            <a:r>
              <a:rPr lang="en-US" sz="2800" dirty="0"/>
              <a:t>She will not have a WM record, if older than 49</a:t>
            </a:r>
            <a:endParaRPr lang="en-US" sz="2800" i="1" dirty="0"/>
          </a:p>
          <a:p>
            <a:r>
              <a:rPr lang="en-US" dirty="0"/>
              <a:t>If the child’s mother does </a:t>
            </a:r>
            <a:r>
              <a:rPr lang="en-US" b="1" dirty="0">
                <a:solidFill>
                  <a:srgbClr val="98579B"/>
                </a:solidFill>
              </a:rPr>
              <a:t>not</a:t>
            </a:r>
            <a:r>
              <a:rPr lang="en-US" dirty="0"/>
              <a:t> live in the household, </a:t>
            </a:r>
          </a:p>
          <a:p>
            <a:pPr lvl="1"/>
            <a:r>
              <a:rPr lang="en-US" sz="2800" dirty="0"/>
              <a:t>A caregiver is a member of the household (HL) </a:t>
            </a:r>
          </a:p>
          <a:p>
            <a:pPr lvl="1"/>
            <a:r>
              <a:rPr lang="en-US" sz="2800" dirty="0"/>
              <a:t>The caregiver </a:t>
            </a:r>
            <a:r>
              <a:rPr lang="en-US" sz="2800" i="1" dirty="0"/>
              <a:t>maybe</a:t>
            </a:r>
            <a:r>
              <a:rPr lang="en-US" sz="2800" dirty="0"/>
              <a:t> can be linked to a WM record (LINEMC)</a:t>
            </a:r>
          </a:p>
          <a:p>
            <a:pPr lvl="2"/>
            <a:r>
              <a:rPr lang="en-US" sz="2800" dirty="0"/>
              <a:t>Aunt, step-mother, sister age 15-49 </a:t>
            </a:r>
          </a:p>
          <a:p>
            <a:pPr lvl="1"/>
            <a:r>
              <a:rPr lang="en-US" sz="2800" dirty="0"/>
              <a:t>Or caregiver may be male</a:t>
            </a:r>
          </a:p>
          <a:p>
            <a:pPr lvl="2"/>
            <a:r>
              <a:rPr lang="en-US" sz="2800" dirty="0"/>
              <a:t>Father, brother </a:t>
            </a:r>
          </a:p>
          <a:p>
            <a:pPr lvl="2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2415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BCCCB-9CFF-BBBB-8B80-7194134EE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976C84D-2983-F977-8114-2AC05517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49" y="279401"/>
            <a:ext cx="11674119" cy="853002"/>
          </a:xfrm>
        </p:spPr>
        <p:txBody>
          <a:bodyPr>
            <a:normAutofit fontScale="90000"/>
          </a:bodyPr>
          <a:lstStyle/>
          <a:p>
            <a:r>
              <a:rPr lang="en-US" dirty="0"/>
              <a:t>Household Members age 0-17 have identifiers for biological mothers and fathers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CAA606-2BB1-A5B9-05D2-D183CB511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116141"/>
              </p:ext>
            </p:extLst>
          </p:nvPr>
        </p:nvGraphicFramePr>
        <p:xfrm>
          <a:off x="240949" y="1575175"/>
          <a:ext cx="6786867" cy="4568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7579">
                  <a:extLst>
                    <a:ext uri="{9D8B030D-6E8A-4147-A177-3AD203B41FA5}">
                      <a16:colId xmlns:a16="http://schemas.microsoft.com/office/drawing/2014/main" val="759942632"/>
                    </a:ext>
                  </a:extLst>
                </a:gridCol>
                <a:gridCol w="1399202">
                  <a:extLst>
                    <a:ext uri="{9D8B030D-6E8A-4147-A177-3AD203B41FA5}">
                      <a16:colId xmlns:a16="http://schemas.microsoft.com/office/drawing/2014/main" val="1095681804"/>
                    </a:ext>
                  </a:extLst>
                </a:gridCol>
                <a:gridCol w="1006095">
                  <a:extLst>
                    <a:ext uri="{9D8B030D-6E8A-4147-A177-3AD203B41FA5}">
                      <a16:colId xmlns:a16="http://schemas.microsoft.com/office/drawing/2014/main" val="2898361043"/>
                    </a:ext>
                  </a:extLst>
                </a:gridCol>
                <a:gridCol w="1127997">
                  <a:extLst>
                    <a:ext uri="{9D8B030D-6E8A-4147-A177-3AD203B41FA5}">
                      <a16:colId xmlns:a16="http://schemas.microsoft.com/office/drawing/2014/main" val="2778048395"/>
                    </a:ext>
                  </a:extLst>
                </a:gridCol>
                <a:gridCol w="1127997">
                  <a:extLst>
                    <a:ext uri="{9D8B030D-6E8A-4147-A177-3AD203B41FA5}">
                      <a16:colId xmlns:a16="http://schemas.microsoft.com/office/drawing/2014/main" val="3269019184"/>
                    </a:ext>
                  </a:extLst>
                </a:gridCol>
                <a:gridCol w="1127997">
                  <a:extLst>
                    <a:ext uri="{9D8B030D-6E8A-4147-A177-3AD203B41FA5}">
                      <a16:colId xmlns:a16="http://schemas.microsoft.com/office/drawing/2014/main" val="1605079772"/>
                    </a:ext>
                  </a:extLst>
                </a:gridCol>
              </a:tblGrid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Unit of 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 members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 / 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 Mother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 Father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56776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97347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Spouse </a:t>
                      </a:r>
                    </a:p>
                    <a:p>
                      <a:r>
                        <a:rPr lang="en-US" dirty="0"/>
                        <a:t>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04415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3297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5625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82349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33351"/>
                  </a:ext>
                </a:extLst>
              </a:tr>
              <a:tr h="392056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975470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Mother </a:t>
                      </a:r>
                    </a:p>
                    <a:p>
                      <a:r>
                        <a:rPr lang="en-US" dirty="0"/>
                        <a:t>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8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489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B06EE-440B-26FB-E87F-E3077A67A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1FEB96-E320-CE91-C531-9BE55E78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49" y="279401"/>
            <a:ext cx="11674119" cy="853002"/>
          </a:xfrm>
        </p:spPr>
        <p:txBody>
          <a:bodyPr>
            <a:normAutofit fontScale="90000"/>
          </a:bodyPr>
          <a:lstStyle/>
          <a:p>
            <a:r>
              <a:rPr lang="en-US" dirty="0"/>
              <a:t>The daughter in line 6 can be linked to the WM in line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FC968A-36C7-4B2F-84D4-2FBFD2B3B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642450"/>
              </p:ext>
            </p:extLst>
          </p:nvPr>
        </p:nvGraphicFramePr>
        <p:xfrm>
          <a:off x="7366352" y="1577396"/>
          <a:ext cx="4584699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3571687465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598310748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4029421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Mother/caregiver </a:t>
                      </a:r>
                    </a:p>
                    <a:p>
                      <a:r>
                        <a:rPr lang="en-US" dirty="0"/>
                        <a:t>(LINEMC)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0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161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258084"/>
                  </a:ext>
                </a:extLst>
              </a:tr>
            </a:tbl>
          </a:graphicData>
        </a:graphic>
      </p:graphicFrame>
      <p:cxnSp>
        <p:nvCxnSpPr>
          <p:cNvPr id="7" name="Straight Arrow Connector 6" descr="Arrow from the household member in line 6 to the individual in the CH record also showing line 6.">
            <a:extLst>
              <a:ext uri="{FF2B5EF4-FFF2-40B4-BE49-F238E27FC236}">
                <a16:creationId xmlns:a16="http://schemas.microsoft.com/office/drawing/2014/main" id="{6E75B781-F078-0AE5-F51D-D8681A4A8971}"/>
              </a:ext>
            </a:extLst>
          </p:cNvPr>
          <p:cNvCxnSpPr>
            <a:cxnSpLocks/>
          </p:cNvCxnSpPr>
          <p:nvPr/>
        </p:nvCxnSpPr>
        <p:spPr>
          <a:xfrm flipV="1">
            <a:off x="4543425" y="2484382"/>
            <a:ext cx="2822927" cy="2220968"/>
          </a:xfrm>
          <a:prstGeom prst="straightConnector1">
            <a:avLst/>
          </a:prstGeom>
          <a:ln w="762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5C5150-8144-2A6E-8225-C3571D02B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246854"/>
              </p:ext>
            </p:extLst>
          </p:nvPr>
        </p:nvGraphicFramePr>
        <p:xfrm>
          <a:off x="240949" y="1575175"/>
          <a:ext cx="6786867" cy="4568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7579">
                  <a:extLst>
                    <a:ext uri="{9D8B030D-6E8A-4147-A177-3AD203B41FA5}">
                      <a16:colId xmlns:a16="http://schemas.microsoft.com/office/drawing/2014/main" val="759942632"/>
                    </a:ext>
                  </a:extLst>
                </a:gridCol>
                <a:gridCol w="1399202">
                  <a:extLst>
                    <a:ext uri="{9D8B030D-6E8A-4147-A177-3AD203B41FA5}">
                      <a16:colId xmlns:a16="http://schemas.microsoft.com/office/drawing/2014/main" val="1095681804"/>
                    </a:ext>
                  </a:extLst>
                </a:gridCol>
                <a:gridCol w="1006095">
                  <a:extLst>
                    <a:ext uri="{9D8B030D-6E8A-4147-A177-3AD203B41FA5}">
                      <a16:colId xmlns:a16="http://schemas.microsoft.com/office/drawing/2014/main" val="2898361043"/>
                    </a:ext>
                  </a:extLst>
                </a:gridCol>
                <a:gridCol w="1127997">
                  <a:extLst>
                    <a:ext uri="{9D8B030D-6E8A-4147-A177-3AD203B41FA5}">
                      <a16:colId xmlns:a16="http://schemas.microsoft.com/office/drawing/2014/main" val="2778048395"/>
                    </a:ext>
                  </a:extLst>
                </a:gridCol>
                <a:gridCol w="1127997">
                  <a:extLst>
                    <a:ext uri="{9D8B030D-6E8A-4147-A177-3AD203B41FA5}">
                      <a16:colId xmlns:a16="http://schemas.microsoft.com/office/drawing/2014/main" val="3269019184"/>
                    </a:ext>
                  </a:extLst>
                </a:gridCol>
                <a:gridCol w="1127997">
                  <a:extLst>
                    <a:ext uri="{9D8B030D-6E8A-4147-A177-3AD203B41FA5}">
                      <a16:colId xmlns:a16="http://schemas.microsoft.com/office/drawing/2014/main" val="1605079772"/>
                    </a:ext>
                  </a:extLst>
                </a:gridCol>
              </a:tblGrid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Unit of 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 members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 / 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 Mother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 Father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56776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97347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Spouse </a:t>
                      </a:r>
                    </a:p>
                    <a:p>
                      <a:r>
                        <a:rPr lang="en-US" dirty="0"/>
                        <a:t>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04415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3297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5625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82349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33351"/>
                  </a:ext>
                </a:extLst>
              </a:tr>
              <a:tr h="392056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975470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Mother </a:t>
                      </a:r>
                    </a:p>
                    <a:p>
                      <a:r>
                        <a:rPr lang="en-US" dirty="0"/>
                        <a:t>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84508"/>
                  </a:ext>
                </a:extLst>
              </a:tr>
            </a:tbl>
          </a:graphicData>
        </a:graphic>
      </p:graphicFrame>
      <p:cxnSp>
        <p:nvCxnSpPr>
          <p:cNvPr id="9" name="Straight Arrow Connector 8" descr="Arrow from the WM in line 2 to the household member dataset showing the biological mother of the child in line 6 is represented by the person in line number 2. ">
            <a:extLst>
              <a:ext uri="{FF2B5EF4-FFF2-40B4-BE49-F238E27FC236}">
                <a16:creationId xmlns:a16="http://schemas.microsoft.com/office/drawing/2014/main" id="{0D39E227-DFA5-CDCB-0992-AE3E465F12C9}"/>
              </a:ext>
            </a:extLst>
          </p:cNvPr>
          <p:cNvCxnSpPr>
            <a:cxnSpLocks/>
          </p:cNvCxnSpPr>
          <p:nvPr/>
        </p:nvCxnSpPr>
        <p:spPr>
          <a:xfrm flipH="1" flipV="1">
            <a:off x="5400675" y="4781550"/>
            <a:ext cx="2765422" cy="916335"/>
          </a:xfrm>
          <a:prstGeom prst="straightConnector1">
            <a:avLst/>
          </a:prstGeom>
          <a:ln w="762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15E3DA-17EC-0DEA-CB1D-10BF68F4F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50782"/>
              </p:ext>
            </p:extLst>
          </p:nvPr>
        </p:nvGraphicFramePr>
        <p:xfrm>
          <a:off x="8302623" y="4881827"/>
          <a:ext cx="3251200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4063005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58877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(LINEWM)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85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3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205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009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F76FE-E91C-B5AA-0B4B-42742A941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4658BCB-2060-023D-7BD9-D8201438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49" y="279401"/>
            <a:ext cx="11674119" cy="853002"/>
          </a:xfrm>
        </p:spPr>
        <p:txBody>
          <a:bodyPr>
            <a:normAutofit fontScale="90000"/>
          </a:bodyPr>
          <a:lstStyle/>
          <a:p>
            <a:r>
              <a:rPr lang="en-US" dirty="0"/>
              <a:t>The grandson in line 7 can be linked to the WM in line 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7B9005-3034-0073-E669-30AF4F9F6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27035"/>
              </p:ext>
            </p:extLst>
          </p:nvPr>
        </p:nvGraphicFramePr>
        <p:xfrm>
          <a:off x="7207250" y="1673989"/>
          <a:ext cx="4584699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3571687465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598310748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4029421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Mother/caregiver </a:t>
                      </a:r>
                    </a:p>
                    <a:p>
                      <a:r>
                        <a:rPr lang="en-US" dirty="0"/>
                        <a:t>(LINEMC)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0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161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258084"/>
                  </a:ext>
                </a:extLst>
              </a:tr>
            </a:tbl>
          </a:graphicData>
        </a:graphic>
      </p:graphicFrame>
      <p:cxnSp>
        <p:nvCxnSpPr>
          <p:cNvPr id="7" name="Straight Arrow Connector 6" descr="Arrow from the household member in line 7 to the individual in the CH record also showing line 7. ">
            <a:extLst>
              <a:ext uri="{FF2B5EF4-FFF2-40B4-BE49-F238E27FC236}">
                <a16:creationId xmlns:a16="http://schemas.microsoft.com/office/drawing/2014/main" id="{AB11535C-5980-C4EE-81C5-063034609D69}"/>
              </a:ext>
            </a:extLst>
          </p:cNvPr>
          <p:cNvCxnSpPr>
            <a:cxnSpLocks/>
          </p:cNvCxnSpPr>
          <p:nvPr/>
        </p:nvCxnSpPr>
        <p:spPr>
          <a:xfrm flipV="1">
            <a:off x="4238625" y="3028972"/>
            <a:ext cx="2968625" cy="2180282"/>
          </a:xfrm>
          <a:prstGeom prst="straightConnector1">
            <a:avLst/>
          </a:prstGeom>
          <a:ln w="762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06AEC3-D70A-4098-1C0B-480851F77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06816"/>
              </p:ext>
            </p:extLst>
          </p:nvPr>
        </p:nvGraphicFramePr>
        <p:xfrm>
          <a:off x="240949" y="1575175"/>
          <a:ext cx="6786867" cy="4568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7579">
                  <a:extLst>
                    <a:ext uri="{9D8B030D-6E8A-4147-A177-3AD203B41FA5}">
                      <a16:colId xmlns:a16="http://schemas.microsoft.com/office/drawing/2014/main" val="759942632"/>
                    </a:ext>
                  </a:extLst>
                </a:gridCol>
                <a:gridCol w="1399202">
                  <a:extLst>
                    <a:ext uri="{9D8B030D-6E8A-4147-A177-3AD203B41FA5}">
                      <a16:colId xmlns:a16="http://schemas.microsoft.com/office/drawing/2014/main" val="1095681804"/>
                    </a:ext>
                  </a:extLst>
                </a:gridCol>
                <a:gridCol w="1006095">
                  <a:extLst>
                    <a:ext uri="{9D8B030D-6E8A-4147-A177-3AD203B41FA5}">
                      <a16:colId xmlns:a16="http://schemas.microsoft.com/office/drawing/2014/main" val="2898361043"/>
                    </a:ext>
                  </a:extLst>
                </a:gridCol>
                <a:gridCol w="1127997">
                  <a:extLst>
                    <a:ext uri="{9D8B030D-6E8A-4147-A177-3AD203B41FA5}">
                      <a16:colId xmlns:a16="http://schemas.microsoft.com/office/drawing/2014/main" val="2778048395"/>
                    </a:ext>
                  </a:extLst>
                </a:gridCol>
                <a:gridCol w="1127997">
                  <a:extLst>
                    <a:ext uri="{9D8B030D-6E8A-4147-A177-3AD203B41FA5}">
                      <a16:colId xmlns:a16="http://schemas.microsoft.com/office/drawing/2014/main" val="3269019184"/>
                    </a:ext>
                  </a:extLst>
                </a:gridCol>
                <a:gridCol w="1127997">
                  <a:extLst>
                    <a:ext uri="{9D8B030D-6E8A-4147-A177-3AD203B41FA5}">
                      <a16:colId xmlns:a16="http://schemas.microsoft.com/office/drawing/2014/main" val="1605079772"/>
                    </a:ext>
                  </a:extLst>
                </a:gridCol>
              </a:tblGrid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Unit of 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 members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 / 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 Mother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 Father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56776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97347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Spouse </a:t>
                      </a:r>
                    </a:p>
                    <a:p>
                      <a:r>
                        <a:rPr lang="en-US" dirty="0"/>
                        <a:t>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04415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3297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5625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82349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33351"/>
                  </a:ext>
                </a:extLst>
              </a:tr>
              <a:tr h="392056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975470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Mother </a:t>
                      </a:r>
                    </a:p>
                    <a:p>
                      <a:r>
                        <a:rPr lang="en-US" dirty="0"/>
                        <a:t>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84508"/>
                  </a:ext>
                </a:extLst>
              </a:tr>
            </a:tbl>
          </a:graphicData>
        </a:graphic>
      </p:graphicFrame>
      <p:cxnSp>
        <p:nvCxnSpPr>
          <p:cNvPr id="9" name="Straight Arrow Connector 8" descr="Arrow from the WM in line 3 to the household member dataset showing the biological mother of the child in line 7 is represented by the person in line number 3. ">
            <a:extLst>
              <a:ext uri="{FF2B5EF4-FFF2-40B4-BE49-F238E27FC236}">
                <a16:creationId xmlns:a16="http://schemas.microsoft.com/office/drawing/2014/main" id="{E4BBDB69-767D-8ADE-EBCC-BD200C319571}"/>
              </a:ext>
            </a:extLst>
          </p:cNvPr>
          <p:cNvCxnSpPr>
            <a:cxnSpLocks/>
          </p:cNvCxnSpPr>
          <p:nvPr/>
        </p:nvCxnSpPr>
        <p:spPr>
          <a:xfrm flipH="1" flipV="1">
            <a:off x="5457825" y="5209254"/>
            <a:ext cx="2754616" cy="1012878"/>
          </a:xfrm>
          <a:prstGeom prst="straightConnector1">
            <a:avLst/>
          </a:prstGeom>
          <a:ln w="762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4ECEC6-E54F-ED37-E844-9EAD3B8EE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587118"/>
              </p:ext>
            </p:extLst>
          </p:nvPr>
        </p:nvGraphicFramePr>
        <p:xfrm>
          <a:off x="8324850" y="5004594"/>
          <a:ext cx="3251200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4063005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58877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(LINEWM)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85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03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05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98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6447-E2FF-50D2-9D43-1D5E0DA8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47826" cy="1600200"/>
          </a:xfrm>
        </p:spPr>
        <p:txBody>
          <a:bodyPr>
            <a:normAutofit/>
          </a:bodyPr>
          <a:lstStyle/>
          <a:p>
            <a:r>
              <a:rPr lang="en-US" sz="5400" dirty="0"/>
              <a:t>Anna Bolgrien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E6A02-AC52-BAFD-254E-038BBBFB9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Project Manager of IPUMS MICS </a:t>
            </a:r>
          </a:p>
          <a:p>
            <a:endParaRPr lang="en-US" sz="2800" dirty="0"/>
          </a:p>
          <a:p>
            <a:r>
              <a:rPr lang="en-US" sz="2800" dirty="0"/>
              <a:t>IPUMS at University of Minnesota </a:t>
            </a:r>
          </a:p>
          <a:p>
            <a:endParaRPr lang="en-US" sz="2800" dirty="0"/>
          </a:p>
          <a:p>
            <a:r>
              <a:rPr lang="en-US" sz="2800" dirty="0"/>
              <a:t>Funded by NICHD and supported by UNICEF</a:t>
            </a:r>
          </a:p>
        </p:txBody>
      </p:sp>
      <p:pic>
        <p:nvPicPr>
          <p:cNvPr id="6" name="Content Placeholder 5" descr="Photograph of the presenter with long curly hair wearing a yellow textured top and maroon outer garment standing against a brick wall. ">
            <a:extLst>
              <a:ext uri="{FF2B5EF4-FFF2-40B4-BE49-F238E27FC236}">
                <a16:creationId xmlns:a16="http://schemas.microsoft.com/office/drawing/2014/main" id="{D2B5CA9C-9D40-42FA-5B07-1FFEB3F2C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79976" y="1348998"/>
            <a:ext cx="6240005" cy="41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28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EA164-863E-D794-3980-E039EB162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BBAF94-49B7-6E6B-7DB0-4B592DFD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49" y="279401"/>
            <a:ext cx="11674119" cy="853002"/>
          </a:xfrm>
        </p:spPr>
        <p:txBody>
          <a:bodyPr>
            <a:normAutofit/>
          </a:bodyPr>
          <a:lstStyle/>
          <a:p>
            <a:r>
              <a:rPr lang="en-US" dirty="0"/>
              <a:t>The FS child’s caregiver is not her mother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CF854F-EDC0-0BFB-D3B8-49D8EFD4B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94958"/>
              </p:ext>
            </p:extLst>
          </p:nvPr>
        </p:nvGraphicFramePr>
        <p:xfrm>
          <a:off x="240949" y="1575175"/>
          <a:ext cx="6786867" cy="4568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7579">
                  <a:extLst>
                    <a:ext uri="{9D8B030D-6E8A-4147-A177-3AD203B41FA5}">
                      <a16:colId xmlns:a16="http://schemas.microsoft.com/office/drawing/2014/main" val="759942632"/>
                    </a:ext>
                  </a:extLst>
                </a:gridCol>
                <a:gridCol w="1399202">
                  <a:extLst>
                    <a:ext uri="{9D8B030D-6E8A-4147-A177-3AD203B41FA5}">
                      <a16:colId xmlns:a16="http://schemas.microsoft.com/office/drawing/2014/main" val="1095681804"/>
                    </a:ext>
                  </a:extLst>
                </a:gridCol>
                <a:gridCol w="1006095">
                  <a:extLst>
                    <a:ext uri="{9D8B030D-6E8A-4147-A177-3AD203B41FA5}">
                      <a16:colId xmlns:a16="http://schemas.microsoft.com/office/drawing/2014/main" val="2898361043"/>
                    </a:ext>
                  </a:extLst>
                </a:gridCol>
                <a:gridCol w="1127997">
                  <a:extLst>
                    <a:ext uri="{9D8B030D-6E8A-4147-A177-3AD203B41FA5}">
                      <a16:colId xmlns:a16="http://schemas.microsoft.com/office/drawing/2014/main" val="2778048395"/>
                    </a:ext>
                  </a:extLst>
                </a:gridCol>
                <a:gridCol w="1127997">
                  <a:extLst>
                    <a:ext uri="{9D8B030D-6E8A-4147-A177-3AD203B41FA5}">
                      <a16:colId xmlns:a16="http://schemas.microsoft.com/office/drawing/2014/main" val="3269019184"/>
                    </a:ext>
                  </a:extLst>
                </a:gridCol>
                <a:gridCol w="1127997">
                  <a:extLst>
                    <a:ext uri="{9D8B030D-6E8A-4147-A177-3AD203B41FA5}">
                      <a16:colId xmlns:a16="http://schemas.microsoft.com/office/drawing/2014/main" val="1605079772"/>
                    </a:ext>
                  </a:extLst>
                </a:gridCol>
              </a:tblGrid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Unit of 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 members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 / 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 Mother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 Father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56776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97347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Spouse </a:t>
                      </a:r>
                    </a:p>
                    <a:p>
                      <a:r>
                        <a:rPr lang="en-US" dirty="0"/>
                        <a:t>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04415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63297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35625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82349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33351"/>
                  </a:ext>
                </a:extLst>
              </a:tr>
              <a:tr h="392056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975470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Mother </a:t>
                      </a:r>
                    </a:p>
                    <a:p>
                      <a:r>
                        <a:rPr lang="en-US" dirty="0"/>
                        <a:t>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845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B0EB94-7C30-5E04-3C30-D1B2B16C6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407077"/>
              </p:ext>
            </p:extLst>
          </p:nvPr>
        </p:nvGraphicFramePr>
        <p:xfrm>
          <a:off x="7287033" y="2026920"/>
          <a:ext cx="4369407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5502">
                  <a:extLst>
                    <a:ext uri="{9D8B030D-6E8A-4147-A177-3AD203B41FA5}">
                      <a16:colId xmlns:a16="http://schemas.microsoft.com/office/drawing/2014/main" val="1256589678"/>
                    </a:ext>
                  </a:extLst>
                </a:gridCol>
                <a:gridCol w="1422838">
                  <a:extLst>
                    <a:ext uri="{9D8B030D-6E8A-4147-A177-3AD203B41FA5}">
                      <a16:colId xmlns:a16="http://schemas.microsoft.com/office/drawing/2014/main" val="19168520"/>
                    </a:ext>
                  </a:extLst>
                </a:gridCol>
                <a:gridCol w="1741067">
                  <a:extLst>
                    <a:ext uri="{9D8B030D-6E8A-4147-A177-3AD203B41FA5}">
                      <a16:colId xmlns:a16="http://schemas.microsoft.com/office/drawing/2014/main" val="3336422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Line number (LINECH)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Mother/</a:t>
                      </a:r>
                    </a:p>
                    <a:p>
                      <a:r>
                        <a:rPr lang="en-US" sz="2000" dirty="0"/>
                        <a:t>caregiver (LINEMC)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1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2669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AD0A680-D993-7095-4BBA-6BAA20F02C75}"/>
              </a:ext>
            </a:extLst>
          </p:cNvPr>
          <p:cNvSpPr txBox="1"/>
          <p:nvPr/>
        </p:nvSpPr>
        <p:spPr>
          <a:xfrm>
            <a:off x="7322527" y="3866164"/>
            <a:ext cx="4298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caregiver (the spouse of the head) is likely the step-mother of this 10-year-old.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3048F6-EC8E-024C-3AD7-701976182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93742"/>
              </p:ext>
            </p:extLst>
          </p:nvPr>
        </p:nvGraphicFramePr>
        <p:xfrm>
          <a:off x="7846135" y="4977077"/>
          <a:ext cx="3251200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4063005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58877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(LINEWM)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85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3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205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156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9BDE4-8EA0-3067-3DDE-7E9239A93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469F067-B205-67A9-1468-7B8806CC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49" y="279401"/>
            <a:ext cx="11674119" cy="853002"/>
          </a:xfrm>
        </p:spPr>
        <p:txBody>
          <a:bodyPr>
            <a:normAutofit/>
          </a:bodyPr>
          <a:lstStyle/>
          <a:p>
            <a:r>
              <a:rPr lang="en-US" dirty="0"/>
              <a:t>Can also link biological fathers to MN dataset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660556-D4D7-DD51-16D6-E7B96DE33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199773"/>
              </p:ext>
            </p:extLst>
          </p:nvPr>
        </p:nvGraphicFramePr>
        <p:xfrm>
          <a:off x="240949" y="1575175"/>
          <a:ext cx="6786867" cy="4568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7579">
                  <a:extLst>
                    <a:ext uri="{9D8B030D-6E8A-4147-A177-3AD203B41FA5}">
                      <a16:colId xmlns:a16="http://schemas.microsoft.com/office/drawing/2014/main" val="759942632"/>
                    </a:ext>
                  </a:extLst>
                </a:gridCol>
                <a:gridCol w="1399202">
                  <a:extLst>
                    <a:ext uri="{9D8B030D-6E8A-4147-A177-3AD203B41FA5}">
                      <a16:colId xmlns:a16="http://schemas.microsoft.com/office/drawing/2014/main" val="1095681804"/>
                    </a:ext>
                  </a:extLst>
                </a:gridCol>
                <a:gridCol w="1006095">
                  <a:extLst>
                    <a:ext uri="{9D8B030D-6E8A-4147-A177-3AD203B41FA5}">
                      <a16:colId xmlns:a16="http://schemas.microsoft.com/office/drawing/2014/main" val="2898361043"/>
                    </a:ext>
                  </a:extLst>
                </a:gridCol>
                <a:gridCol w="1127997">
                  <a:extLst>
                    <a:ext uri="{9D8B030D-6E8A-4147-A177-3AD203B41FA5}">
                      <a16:colId xmlns:a16="http://schemas.microsoft.com/office/drawing/2014/main" val="2778048395"/>
                    </a:ext>
                  </a:extLst>
                </a:gridCol>
                <a:gridCol w="1127997">
                  <a:extLst>
                    <a:ext uri="{9D8B030D-6E8A-4147-A177-3AD203B41FA5}">
                      <a16:colId xmlns:a16="http://schemas.microsoft.com/office/drawing/2014/main" val="3269019184"/>
                    </a:ext>
                  </a:extLst>
                </a:gridCol>
                <a:gridCol w="1127997">
                  <a:extLst>
                    <a:ext uri="{9D8B030D-6E8A-4147-A177-3AD203B41FA5}">
                      <a16:colId xmlns:a16="http://schemas.microsoft.com/office/drawing/2014/main" val="1605079772"/>
                    </a:ext>
                  </a:extLst>
                </a:gridCol>
              </a:tblGrid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Unit of 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 members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 / 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 Mother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 Father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56776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97347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Spouse </a:t>
                      </a:r>
                    </a:p>
                    <a:p>
                      <a:r>
                        <a:rPr lang="en-US" dirty="0"/>
                        <a:t>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04415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163297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56256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082349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033351"/>
                  </a:ext>
                </a:extLst>
              </a:tr>
              <a:tr h="392056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975470"/>
                  </a:ext>
                </a:extLst>
              </a:tr>
              <a:tr h="708272">
                <a:tc>
                  <a:txBody>
                    <a:bodyPr/>
                    <a:lstStyle/>
                    <a:p>
                      <a:r>
                        <a:rPr lang="en-US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Mother </a:t>
                      </a:r>
                    </a:p>
                    <a:p>
                      <a:r>
                        <a:rPr lang="en-US" dirty="0"/>
                        <a:t>(of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8450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D66D01-830B-B960-A180-F3A8F0380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00196"/>
              </p:ext>
            </p:extLst>
          </p:nvPr>
        </p:nvGraphicFramePr>
        <p:xfrm>
          <a:off x="7838858" y="2418080"/>
          <a:ext cx="3993804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6902">
                  <a:extLst>
                    <a:ext uri="{9D8B030D-6E8A-4147-A177-3AD203B41FA5}">
                      <a16:colId xmlns:a16="http://schemas.microsoft.com/office/drawing/2014/main" val="2137796230"/>
                    </a:ext>
                  </a:extLst>
                </a:gridCol>
                <a:gridCol w="1996902">
                  <a:extLst>
                    <a:ext uri="{9D8B030D-6E8A-4147-A177-3AD203B41FA5}">
                      <a16:colId xmlns:a16="http://schemas.microsoft.com/office/drawing/2014/main" val="1208270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number (LINEMN)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6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245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10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DE1A3-1819-0A8B-4F84-D757CACD4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CC5F-B04A-A2C6-9C63-1EEB0BDD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365125"/>
            <a:ext cx="11430000" cy="1325563"/>
          </a:xfrm>
        </p:spPr>
        <p:txBody>
          <a:bodyPr>
            <a:normAutofit/>
          </a:bodyPr>
          <a:lstStyle/>
          <a:p>
            <a:r>
              <a:rPr lang="en-US" dirty="0"/>
              <a:t>What relationship do I want to link?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343E-5E79-D821-B776-1425F24A3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Depends on the research question</a:t>
            </a:r>
          </a:p>
          <a:p>
            <a:pPr lvl="1"/>
            <a:r>
              <a:rPr lang="en-US" dirty="0"/>
              <a:t>What is the end dataset? </a:t>
            </a:r>
          </a:p>
          <a:p>
            <a:pPr lvl="1"/>
            <a:r>
              <a:rPr lang="en-US" dirty="0"/>
              <a:t>On which dataset do you link? </a:t>
            </a:r>
          </a:p>
          <a:p>
            <a:pPr lvl="1"/>
            <a:r>
              <a:rPr lang="en-US" dirty="0"/>
              <a:t>Do you have 1 or many relationships? </a:t>
            </a:r>
          </a:p>
          <a:p>
            <a:r>
              <a:rPr lang="en-US" dirty="0"/>
              <a:t>Direct relationships are usually 1:1 or many:1</a:t>
            </a:r>
          </a:p>
          <a:p>
            <a:pPr lvl="1"/>
            <a:r>
              <a:rPr lang="en-US" dirty="0"/>
              <a:t>A WM links to the same individual on household roster (1 WM: 1HL)</a:t>
            </a:r>
          </a:p>
          <a:p>
            <a:pPr lvl="1"/>
            <a:r>
              <a:rPr lang="en-US" dirty="0"/>
              <a:t>All individuals within a single HH (many HL: 1 HH)</a:t>
            </a:r>
          </a:p>
          <a:p>
            <a:r>
              <a:rPr lang="en-US" dirty="0"/>
              <a:t>1:many relationships require more decisions</a:t>
            </a:r>
          </a:p>
          <a:p>
            <a:pPr lvl="1"/>
            <a:r>
              <a:rPr lang="en-US" dirty="0"/>
              <a:t>Multiple children for a woman (1 WM : many CH)</a:t>
            </a:r>
          </a:p>
          <a:p>
            <a:pPr lvl="2"/>
            <a:r>
              <a:rPr lang="en-US" dirty="0"/>
              <a:t>Youngest child, oldest child, summary of children, wide format </a:t>
            </a:r>
          </a:p>
        </p:txBody>
      </p:sp>
    </p:spTree>
    <p:extLst>
      <p:ext uri="{BB962C8B-B14F-4D97-AF65-F5344CB8AC3E}">
        <p14:creationId xmlns:p14="http://schemas.microsoft.com/office/powerpoint/2010/main" val="1385368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6C82E-EDF6-26EF-212C-E63D00A3D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9192E-AFB4-85C8-510B-D2E2A531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796"/>
          </a:xfrm>
        </p:spPr>
        <p:txBody>
          <a:bodyPr/>
          <a:lstStyle/>
          <a:p>
            <a:r>
              <a:rPr lang="en-US" dirty="0"/>
              <a:t>Stata defined merge relationships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2F327D-DB53-4A29-BDC2-29F89F7780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0964" y="1164922"/>
          <a:ext cx="11088552" cy="4647354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31702">
                  <a:extLst>
                    <a:ext uri="{9D8B030D-6E8A-4147-A177-3AD203B41FA5}">
                      <a16:colId xmlns:a16="http://schemas.microsoft.com/office/drawing/2014/main" val="448170804"/>
                    </a:ext>
                  </a:extLst>
                </a:gridCol>
                <a:gridCol w="1040436">
                  <a:extLst>
                    <a:ext uri="{9D8B030D-6E8A-4147-A177-3AD203B41FA5}">
                      <a16:colId xmlns:a16="http://schemas.microsoft.com/office/drawing/2014/main" val="3833388821"/>
                    </a:ext>
                  </a:extLst>
                </a:gridCol>
                <a:gridCol w="1386069">
                  <a:extLst>
                    <a:ext uri="{9D8B030D-6E8A-4147-A177-3AD203B41FA5}">
                      <a16:colId xmlns:a16="http://schemas.microsoft.com/office/drawing/2014/main" val="186077474"/>
                    </a:ext>
                  </a:extLst>
                </a:gridCol>
                <a:gridCol w="1386069">
                  <a:extLst>
                    <a:ext uri="{9D8B030D-6E8A-4147-A177-3AD203B41FA5}">
                      <a16:colId xmlns:a16="http://schemas.microsoft.com/office/drawing/2014/main" val="407315010"/>
                    </a:ext>
                  </a:extLst>
                </a:gridCol>
                <a:gridCol w="1386069">
                  <a:extLst>
                    <a:ext uri="{9D8B030D-6E8A-4147-A177-3AD203B41FA5}">
                      <a16:colId xmlns:a16="http://schemas.microsoft.com/office/drawing/2014/main" val="894276957"/>
                    </a:ext>
                  </a:extLst>
                </a:gridCol>
                <a:gridCol w="1386069">
                  <a:extLst>
                    <a:ext uri="{9D8B030D-6E8A-4147-A177-3AD203B41FA5}">
                      <a16:colId xmlns:a16="http://schemas.microsoft.com/office/drawing/2014/main" val="3989075730"/>
                    </a:ext>
                  </a:extLst>
                </a:gridCol>
                <a:gridCol w="1386069">
                  <a:extLst>
                    <a:ext uri="{9D8B030D-6E8A-4147-A177-3AD203B41FA5}">
                      <a16:colId xmlns:a16="http://schemas.microsoft.com/office/drawing/2014/main" val="1974701234"/>
                    </a:ext>
                  </a:extLst>
                </a:gridCol>
                <a:gridCol w="1386069">
                  <a:extLst>
                    <a:ext uri="{9D8B030D-6E8A-4147-A177-3AD203B41FA5}">
                      <a16:colId xmlns:a16="http://schemas.microsoft.com/office/drawing/2014/main" val="963309635"/>
                    </a:ext>
                  </a:extLst>
                </a:gridCol>
              </a:tblGrid>
              <a:tr h="42706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“master"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brito Sans"/>
                      </a:endParaRPr>
                    </a:p>
                    <a:p>
                      <a:pPr algn="l" fontAlgn="t"/>
                      <a:endParaRPr lang="en-US" sz="2400" b="1" dirty="0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>
                    <a:solidFill>
                      <a:srgbClr val="98579B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solidFill>
                            <a:srgbClr val="00263A"/>
                          </a:solidFill>
                          <a:effectLst/>
                        </a:rPr>
                        <a:t>“Using”</a:t>
                      </a:r>
                      <a:endParaRPr lang="en-US" sz="2400" b="1" dirty="0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>
                    <a:solidFill>
                      <a:srgbClr val="F0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920370"/>
                  </a:ext>
                </a:extLst>
              </a:tr>
              <a:tr h="468684">
                <a:tc>
                  <a:txBody>
                    <a:bodyPr/>
                    <a:lstStyle/>
                    <a:p>
                      <a:pPr algn="l" fontAlgn="t"/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>
                    <a:solidFill>
                      <a:srgbClr val="985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00263A"/>
                          </a:solidFill>
                          <a:effectLst/>
                        </a:rPr>
                        <a:t>HH</a:t>
                      </a:r>
                      <a:endParaRPr lang="en-US" sz="2400" b="1" dirty="0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 anchor="b">
                    <a:solidFill>
                      <a:srgbClr val="F0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00263A"/>
                          </a:solidFill>
                          <a:effectLst/>
                        </a:rPr>
                        <a:t>HL</a:t>
                      </a:r>
                      <a:endParaRPr lang="en-US" sz="2400" b="1" dirty="0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 anchor="b">
                    <a:solidFill>
                      <a:srgbClr val="F0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00263A"/>
                          </a:solidFill>
                          <a:effectLst/>
                        </a:rPr>
                        <a:t>WM</a:t>
                      </a:r>
                      <a:endParaRPr lang="en-US" sz="2400" b="1" dirty="0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 anchor="b">
                    <a:solidFill>
                      <a:srgbClr val="F0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00263A"/>
                          </a:solidFill>
                          <a:effectLst/>
                        </a:rPr>
                        <a:t>MN</a:t>
                      </a:r>
                      <a:endParaRPr lang="en-US" sz="2400" b="1" dirty="0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 anchor="b">
                    <a:solidFill>
                      <a:srgbClr val="F0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00263A"/>
                          </a:solidFill>
                          <a:effectLst/>
                        </a:rPr>
                        <a:t>CH</a:t>
                      </a:r>
                      <a:endParaRPr lang="en-US" sz="2400" b="1" dirty="0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 anchor="b">
                    <a:solidFill>
                      <a:srgbClr val="F0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00263A"/>
                          </a:solidFill>
                          <a:effectLst/>
                        </a:rPr>
                        <a:t>FS</a:t>
                      </a:r>
                      <a:endParaRPr lang="en-US" sz="2400" b="1" dirty="0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 anchor="b">
                    <a:solidFill>
                      <a:srgbClr val="F0E6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00263A"/>
                          </a:solidFill>
                          <a:effectLst/>
                        </a:rPr>
                        <a:t>BH</a:t>
                      </a:r>
                      <a:endParaRPr lang="en-US" sz="2400" b="1" dirty="0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 anchor="b">
                    <a:solidFill>
                      <a:srgbClr val="F0E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385871"/>
                  </a:ext>
                </a:extLst>
              </a:tr>
              <a:tr h="427066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HH</a:t>
                      </a:r>
                    </a:p>
                  </a:txBody>
                  <a:tcPr marL="55786" marR="55786" marT="27893" marB="27893">
                    <a:solidFill>
                      <a:srgbClr val="985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00263A"/>
                          </a:solidFill>
                          <a:effectLst/>
                        </a:rPr>
                        <a:t>x</a:t>
                      </a:r>
                      <a:endParaRPr lang="en-US" sz="2400" b="1" dirty="0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extLst>
                  <a:ext uri="{0D108BD9-81ED-4DB2-BD59-A6C34878D82A}">
                    <a16:rowId xmlns:a16="http://schemas.microsoft.com/office/drawing/2014/main" val="157889706"/>
                  </a:ext>
                </a:extLst>
              </a:tr>
              <a:tr h="427066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HL</a:t>
                      </a:r>
                    </a:p>
                  </a:txBody>
                  <a:tcPr marL="55786" marR="55786" marT="27893" marB="27893">
                    <a:solidFill>
                      <a:srgbClr val="985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m:1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1:1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1:1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1:1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1:1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1:1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extLst>
                  <a:ext uri="{0D108BD9-81ED-4DB2-BD59-A6C34878D82A}">
                    <a16:rowId xmlns:a16="http://schemas.microsoft.com/office/drawing/2014/main" val="934426588"/>
                  </a:ext>
                </a:extLst>
              </a:tr>
              <a:tr h="427066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WM</a:t>
                      </a:r>
                    </a:p>
                  </a:txBody>
                  <a:tcPr marL="55786" marR="55786" marT="27893" marB="27893">
                    <a:solidFill>
                      <a:srgbClr val="985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m:1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1:1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extLst>
                  <a:ext uri="{0D108BD9-81ED-4DB2-BD59-A6C34878D82A}">
                    <a16:rowId xmlns:a16="http://schemas.microsoft.com/office/drawing/2014/main" val="1771284720"/>
                  </a:ext>
                </a:extLst>
              </a:tr>
              <a:tr h="427066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MN</a:t>
                      </a:r>
                    </a:p>
                  </a:txBody>
                  <a:tcPr marL="55786" marR="55786" marT="27893" marB="27893">
                    <a:solidFill>
                      <a:srgbClr val="985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m:1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1:1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extLst>
                  <a:ext uri="{0D108BD9-81ED-4DB2-BD59-A6C34878D82A}">
                    <a16:rowId xmlns:a16="http://schemas.microsoft.com/office/drawing/2014/main" val="3351729322"/>
                  </a:ext>
                </a:extLst>
              </a:tr>
              <a:tr h="427066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CH</a:t>
                      </a:r>
                    </a:p>
                  </a:txBody>
                  <a:tcPr marL="55786" marR="55786" marT="27893" marB="27893">
                    <a:solidFill>
                      <a:srgbClr val="985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m:1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1:1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m:1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extLst>
                  <a:ext uri="{0D108BD9-81ED-4DB2-BD59-A6C34878D82A}">
                    <a16:rowId xmlns:a16="http://schemas.microsoft.com/office/drawing/2014/main" val="2619243977"/>
                  </a:ext>
                </a:extLst>
              </a:tr>
              <a:tr h="427066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FS</a:t>
                      </a:r>
                    </a:p>
                  </a:txBody>
                  <a:tcPr marL="55786" marR="55786" marT="27893" marB="27893">
                    <a:solidFill>
                      <a:srgbClr val="985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m:1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1:1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m:1</a:t>
                      </a:r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extLst>
                  <a:ext uri="{0D108BD9-81ED-4DB2-BD59-A6C34878D82A}">
                    <a16:rowId xmlns:a16="http://schemas.microsoft.com/office/drawing/2014/main" val="1458185554"/>
                  </a:ext>
                </a:extLst>
              </a:tr>
              <a:tr h="427066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BH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  <a:latin typeface="Cabrito Sans Subset"/>
                      </a:endParaRPr>
                    </a:p>
                  </a:txBody>
                  <a:tcPr marL="55786" marR="55786" marT="27893" marB="27893">
                    <a:solidFill>
                      <a:srgbClr val="985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m:1</a:t>
                      </a:r>
                      <a:endParaRPr lang="en-US" sz="2400" b="1" i="0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1:1</a:t>
                      </a:r>
                      <a:endParaRPr lang="en-US" sz="2400" b="1" i="0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solidFill>
                            <a:srgbClr val="00263A"/>
                          </a:solidFill>
                          <a:effectLst/>
                        </a:rPr>
                        <a:t>m:1</a:t>
                      </a:r>
                      <a:endParaRPr lang="en-US" sz="2400" b="1" i="0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>
                        <a:solidFill>
                          <a:srgbClr val="00263A"/>
                        </a:solidFill>
                        <a:effectLst/>
                        <a:latin typeface="Cabrito Sans"/>
                      </a:endParaRPr>
                    </a:p>
                  </a:txBody>
                  <a:tcPr marL="55786" marR="55786" marT="27893" marB="27893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55786" marR="55786" marT="27893" marB="27893"/>
                </a:tc>
                <a:extLst>
                  <a:ext uri="{0D108BD9-81ED-4DB2-BD59-A6C34878D82A}">
                    <a16:rowId xmlns:a16="http://schemas.microsoft.com/office/drawing/2014/main" val="4175751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147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E8D34-3ACB-0FE0-C20B-65946D2E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E836E-F7BE-9FD8-7D8E-14CC72181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0689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Switching to Stata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Will post written Q&amp;A document, recording, slides, and do files following webinar</a:t>
            </a:r>
          </a:p>
          <a:p>
            <a:endParaRPr lang="en-US" sz="3200" dirty="0"/>
          </a:p>
          <a:p>
            <a:r>
              <a:rPr lang="en-US" sz="3200" dirty="0"/>
              <a:t>Future questions to ipums@umn.edu</a:t>
            </a:r>
          </a:p>
        </p:txBody>
      </p:sp>
      <p:pic>
        <p:nvPicPr>
          <p:cNvPr id="1026" name="Picture 2" descr="Stata logo | ACCRE | Vanderbilt University">
            <a:extLst>
              <a:ext uri="{FF2B5EF4-FFF2-40B4-BE49-F238E27FC236}">
                <a16:creationId xmlns:a16="http://schemas.microsoft.com/office/drawing/2014/main" id="{0F2E7AB0-D1C0-A472-5087-C6184DF9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450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8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7DE1-AA57-0F2F-3038-06D39554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covering 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EA10D-D40B-2460-19BA-E7CD69425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Units of analysis in IPUMS MICS </a:t>
            </a:r>
          </a:p>
          <a:p>
            <a:pPr lvl="1"/>
            <a:r>
              <a:rPr lang="en-US" dirty="0"/>
              <a:t>An example household </a:t>
            </a:r>
          </a:p>
          <a:p>
            <a:r>
              <a:rPr lang="en-US" dirty="0"/>
              <a:t>Direct relationships between files/individuals in the household</a:t>
            </a:r>
          </a:p>
          <a:p>
            <a:r>
              <a:rPr lang="en-US" dirty="0"/>
              <a:t>Indirect relationships among individual household members </a:t>
            </a:r>
          </a:p>
          <a:p>
            <a:r>
              <a:rPr lang="en-US" dirty="0"/>
              <a:t>How to decide what relationships are needed for your research question? </a:t>
            </a:r>
          </a:p>
          <a:p>
            <a:r>
              <a:rPr lang="en-US" dirty="0"/>
              <a:t>Stata demonstration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9087-20CB-1C08-5BBB-BEAB5809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not be covered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05B44-6C1C-E8B0-6CB6-E6BFEABD5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about IPUMS MICS </a:t>
            </a:r>
          </a:p>
          <a:p>
            <a:r>
              <a:rPr lang="en-US" dirty="0"/>
              <a:t>Selecting unit of analysis (briefly on next slide)</a:t>
            </a:r>
          </a:p>
          <a:p>
            <a:r>
              <a:rPr lang="en-US" dirty="0"/>
              <a:t>Finding variables </a:t>
            </a:r>
          </a:p>
          <a:p>
            <a:r>
              <a:rPr lang="en-US" dirty="0"/>
              <a:t>Creating extracts </a:t>
            </a:r>
          </a:p>
          <a:p>
            <a:r>
              <a:rPr lang="en-US" dirty="0"/>
              <a:t>Downloading, opening and running extracts in Stata</a:t>
            </a:r>
          </a:p>
          <a:p>
            <a:r>
              <a:rPr lang="en-US" dirty="0"/>
              <a:t>Merging or linking in other statistical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3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115B-4E83-14D0-4E56-AD16C78C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mention about language…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A1B24-5D8D-0DA9-B209-A5850C11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of analysis, data files, data sets </a:t>
            </a:r>
          </a:p>
          <a:p>
            <a:endParaRPr lang="en-US" dirty="0"/>
          </a:p>
          <a:p>
            <a:r>
              <a:rPr lang="en-US" dirty="0"/>
              <a:t>Merging, linking </a:t>
            </a:r>
          </a:p>
          <a:p>
            <a:endParaRPr lang="en-US" dirty="0"/>
          </a:p>
          <a:p>
            <a:r>
              <a:rPr lang="en-US" dirty="0"/>
              <a:t>Key identifiers, unique IDs  </a:t>
            </a:r>
          </a:p>
          <a:p>
            <a:r>
              <a:rPr lang="en-US" dirty="0"/>
              <a:t>Records, observations </a:t>
            </a:r>
          </a:p>
          <a:p>
            <a:endParaRPr lang="en-US" dirty="0"/>
          </a:p>
          <a:p>
            <a:r>
              <a:rPr lang="en-US" dirty="0"/>
              <a:t>Household records vs individual records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1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5633-644D-8445-E01F-A8114F80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Analysis in IPUMS MICS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39259D-A80F-EE86-7F55-D43C20AB8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627419"/>
              </p:ext>
            </p:extLst>
          </p:nvPr>
        </p:nvGraphicFramePr>
        <p:xfrm>
          <a:off x="838199" y="1825625"/>
          <a:ext cx="1017379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765">
                  <a:extLst>
                    <a:ext uri="{9D8B030D-6E8A-4147-A177-3AD203B41FA5}">
                      <a16:colId xmlns:a16="http://schemas.microsoft.com/office/drawing/2014/main" val="1024632892"/>
                    </a:ext>
                  </a:extLst>
                </a:gridCol>
                <a:gridCol w="7129025">
                  <a:extLst>
                    <a:ext uri="{9D8B030D-6E8A-4147-A177-3AD203B41FA5}">
                      <a16:colId xmlns:a16="http://schemas.microsoft.com/office/drawing/2014/main" val="3062040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Unit of Analysis Key</a:t>
                      </a:r>
                    </a:p>
                  </a:txBody>
                  <a:tcPr>
                    <a:solidFill>
                      <a:srgbClr val="9857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Description of Unit of Analysis</a:t>
                      </a:r>
                    </a:p>
                  </a:txBody>
                  <a:tcPr>
                    <a:solidFill>
                      <a:srgbClr val="985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7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Household Characteristics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586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Household Members (Household List)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965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Women age 15-49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63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Children age 0-4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118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Children age 5-17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559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Men age 15-49*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289998"/>
                  </a:ext>
                </a:extLst>
              </a:tr>
            </a:tbl>
          </a:graphicData>
        </a:graphic>
      </p:graphicFrame>
      <p:pic>
        <p:nvPicPr>
          <p:cNvPr id="3" name="Picture 2" descr="Logo featuring a stylized globe made of numbers in purple next to bold text &quot;IPUMS&quot; in dark blue and &quot;MICS&quot; in purple. ">
            <a:extLst>
              <a:ext uri="{FF2B5EF4-FFF2-40B4-BE49-F238E27FC236}">
                <a16:creationId xmlns:a16="http://schemas.microsoft.com/office/drawing/2014/main" id="{1C535588-4E1E-DCF3-308F-2B867F3C6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27" y="186531"/>
            <a:ext cx="47625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4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7FD1-5C83-43C4-F2A5-C9D2AD47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64354"/>
          </a:xfrm>
        </p:spPr>
        <p:txBody>
          <a:bodyPr/>
          <a:lstStyle/>
          <a:p>
            <a:r>
              <a:rPr lang="en-US" dirty="0"/>
              <a:t>Selecting Data on the IPUMS MICS website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9F413-650C-CA64-F3E6-FE326ED6B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475" y="1229480"/>
            <a:ext cx="3130963" cy="489396"/>
          </a:xfrm>
        </p:spPr>
        <p:txBody>
          <a:bodyPr/>
          <a:lstStyle/>
          <a:p>
            <a:r>
              <a:rPr lang="en-US" dirty="0"/>
              <a:t>Select the Data</a:t>
            </a:r>
          </a:p>
        </p:txBody>
      </p:sp>
      <p:pic>
        <p:nvPicPr>
          <p:cNvPr id="10" name="Content Placeholder 9" descr="Screenshot of a website header for Multiple Indicator Cluster Surveys featuring navigation options Home, Select Data, My Data, and Support. Text is displayed in purple and white on a dark blue background, indicating user interface for data access and support.">
            <a:extLst>
              <a:ext uri="{FF2B5EF4-FFF2-40B4-BE49-F238E27FC236}">
                <a16:creationId xmlns:a16="http://schemas.microsoft.com/office/drawing/2014/main" id="{7C87EE2E-CA9B-976E-BB6B-2495C4C1A9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184" y="1741737"/>
            <a:ext cx="6086729" cy="177974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DA8B10-EE59-044C-D404-5CA26EF72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074" y="4010878"/>
            <a:ext cx="3934800" cy="548688"/>
          </a:xfrm>
        </p:spPr>
        <p:txBody>
          <a:bodyPr/>
          <a:lstStyle/>
          <a:p>
            <a:r>
              <a:rPr lang="en-US" dirty="0"/>
              <a:t>Change the Unit of Analysis </a:t>
            </a:r>
          </a:p>
        </p:txBody>
      </p:sp>
      <p:pic>
        <p:nvPicPr>
          <p:cNvPr id="12" name="Content Placeholder 11" descr="Screenshot of a website navigation bar showing a browsing category labeled &quot;CHILDREN 0-4&quot; in bold dark blue text. A purple &quot;CHANGE&quot; link is positioned to the right, indicating an option to modify the selected browsing category.">
            <a:extLst>
              <a:ext uri="{FF2B5EF4-FFF2-40B4-BE49-F238E27FC236}">
                <a16:creationId xmlns:a16="http://schemas.microsoft.com/office/drawing/2014/main" id="{8573CA97-195F-4456-FDB0-0CE53503394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6184" y="4628150"/>
            <a:ext cx="6297261" cy="75567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BFE38E3-A2F5-DEE1-69CD-250B92781F93}"/>
              </a:ext>
            </a:extLst>
          </p:cNvPr>
          <p:cNvSpPr txBox="1">
            <a:spLocks/>
          </p:cNvSpPr>
          <p:nvPr/>
        </p:nvSpPr>
        <p:spPr>
          <a:xfrm>
            <a:off x="6773445" y="1053366"/>
            <a:ext cx="4087270" cy="489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the Unit of Analysis </a:t>
            </a:r>
          </a:p>
        </p:txBody>
      </p:sp>
      <p:pic>
        <p:nvPicPr>
          <p:cNvPr id="14" name="Content Placeholder 9" descr="Table listing units of analysis for data browsing with categories in purple boxes on left and descriptions in adjacent white boxes. Categories include Women, Children 0-4, Children 5-17, Births, Men, Household Members, and Household Characteristics, each with a brief explanation of the record type.">
            <a:extLst>
              <a:ext uri="{FF2B5EF4-FFF2-40B4-BE49-F238E27FC236}">
                <a16:creationId xmlns:a16="http://schemas.microsoft.com/office/drawing/2014/main" id="{CD651BF8-148A-1B71-C8CE-672459115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1879" y="1474178"/>
            <a:ext cx="5023937" cy="53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2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8D9C-24C6-591E-6664-6BAE359E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many Units of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22C2B-89C9-FB49-AE81-78E633FD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825625"/>
            <a:ext cx="11678433" cy="4351338"/>
          </a:xfrm>
        </p:spPr>
        <p:txBody>
          <a:bodyPr>
            <a:normAutofit/>
          </a:bodyPr>
          <a:lstStyle/>
          <a:p>
            <a:r>
              <a:rPr lang="en-US" sz="3200" dirty="0"/>
              <a:t>Format in which UNICEF makes these data available</a:t>
            </a:r>
          </a:p>
          <a:p>
            <a:r>
              <a:rPr lang="en-US" sz="3200" dirty="0"/>
              <a:t>Due to our agreement with UNICEF, IPUMS provides unaltered data</a:t>
            </a:r>
          </a:p>
          <a:p>
            <a:r>
              <a:rPr lang="en-US" sz="3200" dirty="0"/>
              <a:t>Drawbacks </a:t>
            </a:r>
          </a:p>
          <a:p>
            <a:pPr lvl="1"/>
            <a:r>
              <a:rPr lang="en-US" sz="2800" dirty="0"/>
              <a:t>Creating extracts from multiple units of analysis</a:t>
            </a:r>
          </a:p>
          <a:p>
            <a:pPr lvl="1"/>
            <a:r>
              <a:rPr lang="en-US" sz="2800" dirty="0"/>
              <a:t>Potentially lots of files </a:t>
            </a:r>
          </a:p>
          <a:p>
            <a:pPr lvl="1"/>
            <a:r>
              <a:rPr lang="en-US" sz="2800" dirty="0"/>
              <a:t>Complex relationships between files </a:t>
            </a:r>
          </a:p>
          <a:p>
            <a:r>
              <a:rPr lang="en-US" sz="3200" dirty="0"/>
              <a:t>Positives </a:t>
            </a:r>
          </a:p>
          <a:p>
            <a:pPr lvl="1"/>
            <a:r>
              <a:rPr lang="en-US" sz="2800" dirty="0"/>
              <a:t>Complex relationships between files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509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5511</TotalTime>
  <Words>2918</Words>
  <Application>Microsoft Office PowerPoint</Application>
  <PresentationFormat>Widescreen</PresentationFormat>
  <Paragraphs>1050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Cabrito Sans</vt:lpstr>
      <vt:lpstr>Cabrito Sans Subset</vt:lpstr>
      <vt:lpstr>Calibri</vt:lpstr>
      <vt:lpstr>Calibri Light</vt:lpstr>
      <vt:lpstr>Office Theme</vt:lpstr>
      <vt:lpstr>Linking Children, Adults, and Households  in IPUMS MICS</vt:lpstr>
      <vt:lpstr>Zoom Logistics</vt:lpstr>
      <vt:lpstr>Anna Bolgrien </vt:lpstr>
      <vt:lpstr>What we are covering today </vt:lpstr>
      <vt:lpstr>What will not be covered today</vt:lpstr>
      <vt:lpstr>A quick mention about language…</vt:lpstr>
      <vt:lpstr>Units of Analysis in IPUMS MICS </vt:lpstr>
      <vt:lpstr>Selecting Data on the IPUMS MICS website </vt:lpstr>
      <vt:lpstr>Why so many Units of Analysis?</vt:lpstr>
      <vt:lpstr>Within each sampled household (HH)</vt:lpstr>
      <vt:lpstr>Unique IDs for individuals within a household</vt:lpstr>
      <vt:lpstr>Within the HH, there are household members (HL)</vt:lpstr>
      <vt:lpstr>Men (MN) age 15-49 within the household </vt:lpstr>
      <vt:lpstr>Women (WM) age 15-49 within the household </vt:lpstr>
      <vt:lpstr>Children age 0-4 (CH) within the household </vt:lpstr>
      <vt:lpstr>One child age 5-17 (FS) selected randomly  </vt:lpstr>
      <vt:lpstr>7 different data files for this household</vt:lpstr>
      <vt:lpstr>What units of analysis do I need? </vt:lpstr>
      <vt:lpstr>Linking between data files </vt:lpstr>
      <vt:lpstr>HH onto the members (HL)  using the CLUSTER and HHNO</vt:lpstr>
      <vt:lpstr>HH onto individuals using the CLUSTER and HHNO</vt:lpstr>
      <vt:lpstr>Individual units  onto the members (HL) </vt:lpstr>
      <vt:lpstr>HL onto individuals using CLUSTER, HHNO, LINENO</vt:lpstr>
      <vt:lpstr>What about mother’s information onto children?  </vt:lpstr>
      <vt:lpstr>Children link to a WM record of the Mother/Caregiver using LINEMC</vt:lpstr>
      <vt:lpstr>What if the mother/caregiver isn’t the biological mothers? </vt:lpstr>
      <vt:lpstr>Household Members age 0-17 have identifiers for biological mothers and fathers</vt:lpstr>
      <vt:lpstr>The daughter in line 6 can be linked to the WM in line 2</vt:lpstr>
      <vt:lpstr>The grandson in line 7 can be linked to the WM in line 3</vt:lpstr>
      <vt:lpstr>The FS child’s caregiver is not her mother</vt:lpstr>
      <vt:lpstr>Can also link biological fathers to MN dataset</vt:lpstr>
      <vt:lpstr>What relationship do I want to link? </vt:lpstr>
      <vt:lpstr>Stata defined merge relationships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Slides Draft</dc:title>
  <dc:creator>Anna L Bolgrien</dc:creator>
  <cp:lastModifiedBy>Anna Bolgrien</cp:lastModifiedBy>
  <cp:revision>19</cp:revision>
  <dcterms:created xsi:type="dcterms:W3CDTF">2024-02-22T23:16:37Z</dcterms:created>
  <dcterms:modified xsi:type="dcterms:W3CDTF">2026-04-20T16:49:59Z</dcterms:modified>
</cp:coreProperties>
</file>