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6" r:id="rId4"/>
    <p:sldMasterId id="214748367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Lst>
  <p:sldSz cy="6858000" cx="9144000"/>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 pos="2928" orient="horz"/>
        <p:guide pos="2208"/>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44" Type="http://schemas.openxmlformats.org/officeDocument/2006/relationships/slide" Target="slides/slide38.xml"/><Relationship Id="rId21" Type="http://schemas.openxmlformats.org/officeDocument/2006/relationships/slide" Target="slides/slide15.xml"/><Relationship Id="rId43" Type="http://schemas.openxmlformats.org/officeDocument/2006/relationships/slide" Target="slides/slide37.xml"/><Relationship Id="rId24" Type="http://schemas.openxmlformats.org/officeDocument/2006/relationships/slide" Target="slides/slide18.xml"/><Relationship Id="rId23" Type="http://schemas.openxmlformats.org/officeDocument/2006/relationships/slide" Target="slides/slide17.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4820"/>
          </a:xfrm>
          <a:prstGeom prst="rect">
            <a:avLst/>
          </a:prstGeom>
          <a:noFill/>
          <a:ln>
            <a:noFill/>
          </a:ln>
        </p:spPr>
        <p:txBody>
          <a:bodyPr anchorCtr="0" anchor="t"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0"/>
            <a:ext cx="3037840" cy="464820"/>
          </a:xfrm>
          <a:prstGeom prst="rect">
            <a:avLst/>
          </a:prstGeom>
          <a:noFill/>
          <a:ln>
            <a:noFill/>
          </a:ln>
        </p:spPr>
        <p:txBody>
          <a:bodyPr anchorCtr="0" anchor="t" bIns="46575" lIns="93175" spcFirstLastPara="1" rIns="93175" wrap="square" tIns="4657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4820"/>
          </a:xfrm>
          <a:prstGeom prst="rect">
            <a:avLst/>
          </a:prstGeom>
          <a:noFill/>
          <a:ln>
            <a:noFill/>
          </a:ln>
        </p:spPr>
        <p:txBody>
          <a:bodyPr anchorCtr="0" anchor="b"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af979fb2b0_0_95:notes"/>
          <p:cNvSpPr/>
          <p:nvPr>
            <p:ph idx="2" type="sldImg"/>
          </p:nvPr>
        </p:nvSpPr>
        <p:spPr>
          <a:xfrm>
            <a:off x="1402080" y="1162050"/>
            <a:ext cx="4206300" cy="3137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gaf979fb2b0_0_95:notes"/>
          <p:cNvSpPr txBox="1"/>
          <p:nvPr>
            <p:ph idx="1" type="body"/>
          </p:nvPr>
        </p:nvSpPr>
        <p:spPr>
          <a:xfrm>
            <a:off x="701040" y="4473893"/>
            <a:ext cx="5608200" cy="3660600"/>
          </a:xfrm>
          <a:prstGeom prst="rect">
            <a:avLst/>
          </a:prstGeom>
          <a:noFill/>
          <a:ln>
            <a:noFill/>
          </a:ln>
        </p:spPr>
        <p:txBody>
          <a:bodyPr anchorCtr="0" anchor="t" bIns="46625" lIns="93275" spcFirstLastPara="1" rIns="93275" wrap="square" tIns="46625">
            <a:noAutofit/>
          </a:bodyPr>
          <a:lstStyle/>
          <a:p>
            <a:pPr indent="0" lvl="0" marL="0" rtl="0" algn="l">
              <a:spcBef>
                <a:spcPts val="0"/>
              </a:spcBef>
              <a:spcAft>
                <a:spcPts val="0"/>
              </a:spcAft>
              <a:buNone/>
            </a:pPr>
            <a:r>
              <a:t/>
            </a:r>
            <a:endParaRPr/>
          </a:p>
        </p:txBody>
      </p:sp>
      <p:sp>
        <p:nvSpPr>
          <p:cNvPr id="158" name="Google Shape;158;gaf979fb2b0_0_95:notes"/>
          <p:cNvSpPr txBox="1"/>
          <p:nvPr>
            <p:ph idx="12" type="sldNum"/>
          </p:nvPr>
        </p:nvSpPr>
        <p:spPr>
          <a:xfrm>
            <a:off x="3970938" y="8829967"/>
            <a:ext cx="3037800" cy="466200"/>
          </a:xfrm>
          <a:prstGeom prst="rect">
            <a:avLst/>
          </a:prstGeom>
          <a:noFill/>
          <a:ln>
            <a:noFill/>
          </a:ln>
        </p:spPr>
        <p:txBody>
          <a:bodyPr anchorCtr="0" anchor="b" bIns="46625" lIns="93275" spcFirstLastPara="1" rIns="93275" wrap="square" tIns="466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9: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9: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NIH F31s - 2-3 years NIH funding for graduate student population scholars from under-represented groups.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Interdisciplinary Doctoral Fellowships</a:t>
            </a:r>
            <a:endParaRPr/>
          </a:p>
          <a:p>
            <a:pPr indent="0" lvl="0" marL="0" rtl="0" algn="l">
              <a:spcBef>
                <a:spcPts val="0"/>
              </a:spcBef>
              <a:spcAft>
                <a:spcPts val="0"/>
              </a:spcAft>
              <a:buNone/>
            </a:pPr>
            <a:r>
              <a:t/>
            </a:r>
            <a:endParaRPr/>
          </a:p>
        </p:txBody>
      </p:sp>
      <p:sp>
        <p:nvSpPr>
          <p:cNvPr id="230" name="Google Shape;230;p9: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0: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37" name="Google Shape;237;p10: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11: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44" name="Google Shape;244;p11: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2: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rPr lang="en-US"/>
              <a:t>*** Feb deadline is extended to Feb 26th  More details on website under Member Services.</a:t>
            </a:r>
            <a:endParaRPr/>
          </a:p>
        </p:txBody>
      </p:sp>
      <p:sp>
        <p:nvSpPr>
          <p:cNvPr id="250" name="Google Shape;250;p12: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3: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56" name="Google Shape;256;p13: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4: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14: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63" name="Google Shape;263;p14: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5: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15: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70" name="Google Shape;270;p15: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6: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77" name="Google Shape;277;p16: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7: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p17: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84" name="Google Shape;284;p17: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8: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p18: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91" name="Google Shape;291;p18: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af979fb2b0_0_3: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af979fb2b0_0_3: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71" name="Google Shape;171;gaf979fb2b0_0_3:notes"/>
          <p:cNvSpPr txBox="1"/>
          <p:nvPr>
            <p:ph idx="12" type="sldNum"/>
          </p:nvPr>
        </p:nvSpPr>
        <p:spPr>
          <a:xfrm>
            <a:off x="3970938" y="8829967"/>
            <a:ext cx="3037800" cy="4647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9: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98" name="Google Shape;298;p19: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20: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p20: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05" name="Google Shape;305;p20: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21: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11" name="Google Shape;311;p2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22: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17" name="Google Shape;317;p22: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23: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p23: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24" name="Google Shape;324;p23: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24: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30" name="Google Shape;330;p24: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25: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36" name="Google Shape;336;p25: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6: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42" name="Google Shape;342;p26: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27: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p27: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ctr">
              <a:lnSpc>
                <a:spcPct val="90000"/>
              </a:lnSpc>
              <a:spcBef>
                <a:spcPts val="0"/>
              </a:spcBef>
              <a:spcAft>
                <a:spcPts val="0"/>
              </a:spcAft>
              <a:buClr>
                <a:schemeClr val="lt1"/>
              </a:buClr>
              <a:buSzPts val="3959"/>
              <a:buFont typeface="Arial"/>
              <a:buNone/>
            </a:pPr>
            <a:r>
              <a:rPr lang="en-US" sz="2460">
                <a:solidFill>
                  <a:schemeClr val="lt1"/>
                </a:solidFill>
                <a:highlight>
                  <a:srgbClr val="000000"/>
                </a:highlight>
                <a:latin typeface="Arial"/>
                <a:ea typeface="Arial"/>
                <a:cs typeface="Arial"/>
                <a:sym typeface="Arial"/>
              </a:rPr>
              <a:t>Anna Bokun, </a:t>
            </a:r>
            <a:r>
              <a:rPr lang="en-US" sz="2460">
                <a:solidFill>
                  <a:schemeClr val="lt1"/>
                </a:solidFill>
                <a:highlight>
                  <a:schemeClr val="dk1"/>
                </a:highlight>
                <a:latin typeface="Arial"/>
                <a:ea typeface="Arial"/>
                <a:cs typeface="Arial"/>
                <a:sym typeface="Arial"/>
              </a:rPr>
              <a:t>J’Mag Karbeah,</a:t>
            </a:r>
            <a:r>
              <a:rPr lang="en-US" sz="2460">
                <a:solidFill>
                  <a:schemeClr val="lt1"/>
                </a:solidFill>
                <a:highlight>
                  <a:srgbClr val="000000"/>
                </a:highlight>
                <a:latin typeface="Arial"/>
                <a:ea typeface="Arial"/>
                <a:cs typeface="Arial"/>
                <a:sym typeface="Arial"/>
              </a:rPr>
              <a:t>Naomi Thyden</a:t>
            </a:r>
            <a:endParaRPr sz="100">
              <a:highlight>
                <a:srgbClr val="000000"/>
              </a:highlight>
            </a:endParaRPr>
          </a:p>
        </p:txBody>
      </p:sp>
      <p:sp>
        <p:nvSpPr>
          <p:cNvPr id="349" name="Google Shape;349;p27: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29: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p29: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58" name="Google Shape;358;p29: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2: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77" name="Google Shape;177;p2: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30: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64" name="Google Shape;364;p30: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3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0" name="Google Shape;370;p31: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71" name="Google Shape;371;p31: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32: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77" name="Google Shape;377;p32: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33: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83" name="Google Shape;383;p33: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34: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90" name="Google Shape;390;p34: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35: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96" name="Google Shape;396;p35: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36: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02" name="Google Shape;402;p36: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af979fb2b0_1_0: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af979fb2b0_1_0:notes"/>
          <p:cNvSpPr txBox="1"/>
          <p:nvPr>
            <p:ph idx="1" type="body"/>
          </p:nvPr>
        </p:nvSpPr>
        <p:spPr>
          <a:xfrm>
            <a:off x="701040" y="4415790"/>
            <a:ext cx="5608200" cy="41835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rPr lang="en-US" sz="1150">
                <a:solidFill>
                  <a:srgbClr val="375767"/>
                </a:solidFill>
                <a:highlight>
                  <a:srgbClr val="FBFCFC"/>
                </a:highlight>
                <a:latin typeface="Arial"/>
                <a:ea typeface="Arial"/>
                <a:cs typeface="Arial"/>
                <a:sym typeface="Arial"/>
              </a:rPr>
              <a:t>Although the center is not currently a degree-granting program, it enhances graduate education through research, seminars, and courses offered by center faculty. Graduate students participate as research assistants and as collaborators in faculty research. Students and faculty alike share their research ideas, plans, and findings in the Work, Family, and Time Workshops.</a:t>
            </a:r>
            <a:endParaRPr/>
          </a:p>
        </p:txBody>
      </p:sp>
      <p:sp>
        <p:nvSpPr>
          <p:cNvPr id="409" name="Google Shape;409;gaf979fb2b0_1_0:notes"/>
          <p:cNvSpPr txBox="1"/>
          <p:nvPr>
            <p:ph idx="12" type="sldNum"/>
          </p:nvPr>
        </p:nvSpPr>
        <p:spPr>
          <a:xfrm>
            <a:off x="3970938" y="8829967"/>
            <a:ext cx="3037800" cy="4647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37: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5" name="Google Shape;415;p37: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16" name="Google Shape;416;p37: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38: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21" name="Google Shape;421;p38: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3: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3: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84" name="Google Shape;184;p3: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4: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4: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91" name="Google Shape;191;p4: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5: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5: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98" name="Google Shape;198;p5: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6: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04" name="Google Shape;204;p6: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7: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7: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11" name="Google Shape;211;p7: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8: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8: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18" name="Google Shape;218;p8: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PC Title Slide" type="title">
  <p:cSld name="TITLE">
    <p:spTree>
      <p:nvGrpSpPr>
        <p:cNvPr id="12"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4" name="Google Shape;14;p2"/>
          <p:cNvSpPr txBox="1"/>
          <p:nvPr>
            <p:ph type="ctrTitle"/>
          </p:nvPr>
        </p:nvSpPr>
        <p:spPr>
          <a:xfrm>
            <a:off x="685800" y="714147"/>
            <a:ext cx="77724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rgbClr val="FFFFFF"/>
              </a:buClr>
              <a:buSzPts val="6000"/>
              <a:buFont typeface="Arial"/>
              <a:buNone/>
              <a:defRPr sz="6000">
                <a:solidFill>
                  <a:srgbClr val="FFFFF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2"/>
          <p:cNvSpPr txBox="1"/>
          <p:nvPr>
            <p:ph idx="1" type="subTitle"/>
          </p:nvPr>
        </p:nvSpPr>
        <p:spPr>
          <a:xfrm>
            <a:off x="1143000" y="3193822"/>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rgbClr val="FFFFFF"/>
              </a:buClr>
              <a:buSzPts val="2400"/>
              <a:buNone/>
              <a:defRPr sz="2400">
                <a:solidFill>
                  <a:srgbClr val="FFFFFF"/>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NAPP">
  <p:cSld name="Title and Content NAPP">
    <p:spTree>
      <p:nvGrpSpPr>
        <p:cNvPr id="47" name="Shape 47"/>
        <p:cNvGrpSpPr/>
        <p:nvPr/>
      </p:nvGrpSpPr>
      <p:grpSpPr>
        <a:xfrm>
          <a:off x="0" y="0"/>
          <a:ext cx="0" cy="0"/>
          <a:chOff x="0" y="0"/>
          <a:chExt cx="0" cy="0"/>
        </a:xfrm>
      </p:grpSpPr>
      <p:pic>
        <p:nvPicPr>
          <p:cNvPr id="48" name="Google Shape;48;p11"/>
          <p:cNvPicPr preferRelativeResize="0"/>
          <p:nvPr/>
        </p:nvPicPr>
        <p:blipFill rotWithShape="1">
          <a:blip r:embed="rId2">
            <a:alphaModFix/>
          </a:blip>
          <a:srcRect b="0" l="0" r="0" t="0"/>
          <a:stretch/>
        </p:blipFill>
        <p:spPr>
          <a:xfrm>
            <a:off x="5575" y="4182"/>
            <a:ext cx="9132849" cy="6849636"/>
          </a:xfrm>
          <a:prstGeom prst="rect">
            <a:avLst/>
          </a:prstGeom>
          <a:noFill/>
          <a:ln>
            <a:noFill/>
          </a:ln>
        </p:spPr>
      </p:pic>
      <p:sp>
        <p:nvSpPr>
          <p:cNvPr id="49" name="Google Shape;49;p1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FFFFFF"/>
              </a:buClr>
              <a:buSzPts val="4400"/>
              <a:buFont typeface="Arial"/>
              <a:buNone/>
              <a:defRPr>
                <a:solidFill>
                  <a:srgbClr val="FFFFF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1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FFFFFF"/>
              </a:buClr>
              <a:buSzPts val="2800"/>
              <a:buNone/>
              <a:defRPr>
                <a:solidFill>
                  <a:srgbClr val="FFFFFF"/>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2400"/>
              <a:buNone/>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International">
  <p:cSld name="Title and Content International">
    <p:spTree>
      <p:nvGrpSpPr>
        <p:cNvPr id="51" name="Shape 51"/>
        <p:cNvGrpSpPr/>
        <p:nvPr/>
      </p:nvGrpSpPr>
      <p:grpSpPr>
        <a:xfrm>
          <a:off x="0" y="0"/>
          <a:ext cx="0" cy="0"/>
          <a:chOff x="0" y="0"/>
          <a:chExt cx="0" cy="0"/>
        </a:xfrm>
      </p:grpSpPr>
      <p:pic>
        <p:nvPicPr>
          <p:cNvPr id="52" name="Google Shape;52;p12"/>
          <p:cNvPicPr preferRelativeResize="0"/>
          <p:nvPr/>
        </p:nvPicPr>
        <p:blipFill rotWithShape="1">
          <a:blip r:embed="rId2">
            <a:alphaModFix/>
          </a:blip>
          <a:srcRect b="0" l="0" r="0" t="0"/>
          <a:stretch/>
        </p:blipFill>
        <p:spPr>
          <a:xfrm>
            <a:off x="5575" y="4182"/>
            <a:ext cx="9132848" cy="6849636"/>
          </a:xfrm>
          <a:prstGeom prst="rect">
            <a:avLst/>
          </a:prstGeom>
          <a:noFill/>
          <a:ln>
            <a:noFill/>
          </a:ln>
        </p:spPr>
      </p:pic>
      <p:sp>
        <p:nvSpPr>
          <p:cNvPr id="53" name="Google Shape;53;p1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FFFFFF"/>
              </a:buClr>
              <a:buSzPts val="4400"/>
              <a:buFont typeface="Arial"/>
              <a:buNone/>
              <a:defRPr>
                <a:solidFill>
                  <a:srgbClr val="FFFFF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12"/>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FFFFFF"/>
              </a:buClr>
              <a:buSzPts val="2800"/>
              <a:buNone/>
              <a:defRPr>
                <a:solidFill>
                  <a:srgbClr val="FFFFFF"/>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2400"/>
              <a:buNone/>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NHGIS">
  <p:cSld name="Title and Content NHGIS">
    <p:spTree>
      <p:nvGrpSpPr>
        <p:cNvPr id="55" name="Shape 55"/>
        <p:cNvGrpSpPr/>
        <p:nvPr/>
      </p:nvGrpSpPr>
      <p:grpSpPr>
        <a:xfrm>
          <a:off x="0" y="0"/>
          <a:ext cx="0" cy="0"/>
          <a:chOff x="0" y="0"/>
          <a:chExt cx="0" cy="0"/>
        </a:xfrm>
      </p:grpSpPr>
      <p:pic>
        <p:nvPicPr>
          <p:cNvPr id="56" name="Google Shape;56;p13"/>
          <p:cNvPicPr preferRelativeResize="0"/>
          <p:nvPr/>
        </p:nvPicPr>
        <p:blipFill rotWithShape="1">
          <a:blip r:embed="rId2">
            <a:alphaModFix/>
          </a:blip>
          <a:srcRect b="0" l="0" r="0" t="0"/>
          <a:stretch/>
        </p:blipFill>
        <p:spPr>
          <a:xfrm>
            <a:off x="5575" y="4182"/>
            <a:ext cx="9132849" cy="6849636"/>
          </a:xfrm>
          <a:prstGeom prst="rect">
            <a:avLst/>
          </a:prstGeom>
          <a:noFill/>
          <a:ln>
            <a:noFill/>
          </a:ln>
        </p:spPr>
      </p:pic>
      <p:sp>
        <p:nvSpPr>
          <p:cNvPr id="57" name="Google Shape;57;p1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FFFFFF"/>
              </a:buClr>
              <a:buSzPts val="4400"/>
              <a:buFont typeface="Arial"/>
              <a:buNone/>
              <a:defRPr>
                <a:solidFill>
                  <a:srgbClr val="FFFFF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1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FFFFFF"/>
              </a:buClr>
              <a:buSzPts val="2800"/>
              <a:buNone/>
              <a:defRPr>
                <a:solidFill>
                  <a:srgbClr val="FFFFFF"/>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2400"/>
              <a:buNone/>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erra">
  <p:cSld name="Title and Content Terra">
    <p:spTree>
      <p:nvGrpSpPr>
        <p:cNvPr id="59" name="Shape 59"/>
        <p:cNvGrpSpPr/>
        <p:nvPr/>
      </p:nvGrpSpPr>
      <p:grpSpPr>
        <a:xfrm>
          <a:off x="0" y="0"/>
          <a:ext cx="0" cy="0"/>
          <a:chOff x="0" y="0"/>
          <a:chExt cx="0" cy="0"/>
        </a:xfrm>
      </p:grpSpPr>
      <p:pic>
        <p:nvPicPr>
          <p:cNvPr id="60" name="Google Shape;60;p14"/>
          <p:cNvPicPr preferRelativeResize="0"/>
          <p:nvPr/>
        </p:nvPicPr>
        <p:blipFill rotWithShape="1">
          <a:blip r:embed="rId2">
            <a:alphaModFix/>
          </a:blip>
          <a:srcRect b="0" l="0" r="0" t="0"/>
          <a:stretch/>
        </p:blipFill>
        <p:spPr>
          <a:xfrm>
            <a:off x="5575" y="4182"/>
            <a:ext cx="9132849" cy="6849636"/>
          </a:xfrm>
          <a:prstGeom prst="rect">
            <a:avLst/>
          </a:prstGeom>
          <a:noFill/>
          <a:ln>
            <a:noFill/>
          </a:ln>
        </p:spPr>
      </p:pic>
      <p:sp>
        <p:nvSpPr>
          <p:cNvPr id="61" name="Google Shape;61;p1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FFFFFF"/>
              </a:buClr>
              <a:buSzPts val="4400"/>
              <a:buFont typeface="Arial"/>
              <a:buNone/>
              <a:defRPr>
                <a:solidFill>
                  <a:srgbClr val="FFFFF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14"/>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FFFFFF"/>
              </a:buClr>
              <a:buSzPts val="2800"/>
              <a:buNone/>
              <a:defRPr>
                <a:solidFill>
                  <a:srgbClr val="FFFFFF"/>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2400"/>
              <a:buNone/>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HigherEd">
  <p:cSld name="Title and Content HigherEd">
    <p:spTree>
      <p:nvGrpSpPr>
        <p:cNvPr id="63" name="Shape 63"/>
        <p:cNvGrpSpPr/>
        <p:nvPr/>
      </p:nvGrpSpPr>
      <p:grpSpPr>
        <a:xfrm>
          <a:off x="0" y="0"/>
          <a:ext cx="0" cy="0"/>
          <a:chOff x="0" y="0"/>
          <a:chExt cx="0" cy="0"/>
        </a:xfrm>
      </p:grpSpPr>
      <p:pic>
        <p:nvPicPr>
          <p:cNvPr id="64" name="Google Shape;64;p15"/>
          <p:cNvPicPr preferRelativeResize="0"/>
          <p:nvPr/>
        </p:nvPicPr>
        <p:blipFill rotWithShape="1">
          <a:blip r:embed="rId2">
            <a:alphaModFix/>
          </a:blip>
          <a:srcRect b="0" l="0" r="0" t="0"/>
          <a:stretch/>
        </p:blipFill>
        <p:spPr>
          <a:xfrm>
            <a:off x="5575" y="4182"/>
            <a:ext cx="9132848" cy="6849636"/>
          </a:xfrm>
          <a:prstGeom prst="rect">
            <a:avLst/>
          </a:prstGeom>
          <a:noFill/>
          <a:ln>
            <a:noFill/>
          </a:ln>
        </p:spPr>
      </p:pic>
      <p:sp>
        <p:nvSpPr>
          <p:cNvPr id="65" name="Google Shape;65;p1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FFFFFF"/>
              </a:buClr>
              <a:buSzPts val="4400"/>
              <a:buFont typeface="Arial"/>
              <a:buNone/>
              <a:defRPr>
                <a:solidFill>
                  <a:srgbClr val="FFFFF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15"/>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FFFFFF"/>
              </a:buClr>
              <a:buSzPts val="2800"/>
              <a:buNone/>
              <a:defRPr>
                <a:solidFill>
                  <a:srgbClr val="FFFFFF"/>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2400"/>
              <a:buNone/>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CPS">
  <p:cSld name="Title and Content CPS">
    <p:spTree>
      <p:nvGrpSpPr>
        <p:cNvPr id="67" name="Shape 67"/>
        <p:cNvGrpSpPr/>
        <p:nvPr/>
      </p:nvGrpSpPr>
      <p:grpSpPr>
        <a:xfrm>
          <a:off x="0" y="0"/>
          <a:ext cx="0" cy="0"/>
          <a:chOff x="0" y="0"/>
          <a:chExt cx="0" cy="0"/>
        </a:xfrm>
      </p:grpSpPr>
      <p:pic>
        <p:nvPicPr>
          <p:cNvPr id="68" name="Google Shape;68;p16"/>
          <p:cNvPicPr preferRelativeResize="0"/>
          <p:nvPr/>
        </p:nvPicPr>
        <p:blipFill rotWithShape="1">
          <a:blip r:embed="rId2">
            <a:alphaModFix/>
          </a:blip>
          <a:srcRect b="0" l="0" r="0" t="0"/>
          <a:stretch/>
        </p:blipFill>
        <p:spPr>
          <a:xfrm>
            <a:off x="5575" y="4182"/>
            <a:ext cx="9132848" cy="6849636"/>
          </a:xfrm>
          <a:prstGeom prst="rect">
            <a:avLst/>
          </a:prstGeom>
          <a:noFill/>
          <a:ln>
            <a:noFill/>
          </a:ln>
        </p:spPr>
      </p:pic>
      <p:sp>
        <p:nvSpPr>
          <p:cNvPr id="69" name="Google Shape;69;p1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FFFFFF"/>
              </a:buClr>
              <a:buSzPts val="4400"/>
              <a:buFont typeface="Arial"/>
              <a:buNone/>
              <a:defRPr>
                <a:solidFill>
                  <a:srgbClr val="FFFFF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6"/>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FFFFFF"/>
              </a:buClr>
              <a:buSzPts val="2800"/>
              <a:buNone/>
              <a:defRPr>
                <a:solidFill>
                  <a:srgbClr val="FFFFFF"/>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2400"/>
              <a:buNone/>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USA">
  <p:cSld name="Title and Content USA">
    <p:spTree>
      <p:nvGrpSpPr>
        <p:cNvPr id="71" name="Shape 71"/>
        <p:cNvGrpSpPr/>
        <p:nvPr/>
      </p:nvGrpSpPr>
      <p:grpSpPr>
        <a:xfrm>
          <a:off x="0" y="0"/>
          <a:ext cx="0" cy="0"/>
          <a:chOff x="0" y="0"/>
          <a:chExt cx="0" cy="0"/>
        </a:xfrm>
      </p:grpSpPr>
      <p:pic>
        <p:nvPicPr>
          <p:cNvPr id="72" name="Google Shape;72;p17"/>
          <p:cNvPicPr preferRelativeResize="0"/>
          <p:nvPr/>
        </p:nvPicPr>
        <p:blipFill rotWithShape="1">
          <a:blip r:embed="rId2">
            <a:alphaModFix/>
          </a:blip>
          <a:srcRect b="0" l="0" r="0" t="0"/>
          <a:stretch/>
        </p:blipFill>
        <p:spPr>
          <a:xfrm>
            <a:off x="5575" y="4182"/>
            <a:ext cx="9132848" cy="6849636"/>
          </a:xfrm>
          <a:prstGeom prst="rect">
            <a:avLst/>
          </a:prstGeom>
          <a:noFill/>
          <a:ln>
            <a:noFill/>
          </a:ln>
        </p:spPr>
      </p:pic>
      <p:sp>
        <p:nvSpPr>
          <p:cNvPr id="73" name="Google Shape;73;p1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FFFFFF"/>
              </a:buClr>
              <a:buSzPts val="4400"/>
              <a:buFont typeface="Arial"/>
              <a:buNone/>
              <a:defRPr>
                <a:solidFill>
                  <a:srgbClr val="FFFFF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7"/>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FFFFFF"/>
              </a:buClr>
              <a:buSzPts val="2800"/>
              <a:buNone/>
              <a:defRPr>
                <a:solidFill>
                  <a:srgbClr val="FFFFFF"/>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2400"/>
              <a:buNone/>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PC Acknowledgements">
  <p:cSld name="MPC Acknowledgements">
    <p:bg>
      <p:bgPr>
        <a:solidFill>
          <a:srgbClr val="011C2B"/>
        </a:solidFill>
      </p:bgPr>
    </p:bg>
    <p:spTree>
      <p:nvGrpSpPr>
        <p:cNvPr id="75" name="Shape 75"/>
        <p:cNvGrpSpPr/>
        <p:nvPr/>
      </p:nvGrpSpPr>
      <p:grpSpPr>
        <a:xfrm>
          <a:off x="0" y="0"/>
          <a:ext cx="0" cy="0"/>
          <a:chOff x="0" y="0"/>
          <a:chExt cx="0" cy="0"/>
        </a:xfrm>
      </p:grpSpPr>
      <p:pic>
        <p:nvPicPr>
          <p:cNvPr id="76" name="Google Shape;76;p18"/>
          <p:cNvPicPr preferRelativeResize="0"/>
          <p:nvPr/>
        </p:nvPicPr>
        <p:blipFill rotWithShape="1">
          <a:blip r:embed="rId2">
            <a:alphaModFix/>
          </a:blip>
          <a:srcRect b="0" l="0" r="0" t="0"/>
          <a:stretch/>
        </p:blipFill>
        <p:spPr>
          <a:xfrm>
            <a:off x="0" y="304800"/>
            <a:ext cx="9144000" cy="6858000"/>
          </a:xfrm>
          <a:prstGeom prst="rect">
            <a:avLst/>
          </a:prstGeom>
          <a:noFill/>
          <a:ln>
            <a:noFill/>
          </a:ln>
        </p:spPr>
      </p:pic>
      <p:sp>
        <p:nvSpPr>
          <p:cNvPr id="77" name="Google Shape;77;p18"/>
          <p:cNvSpPr txBox="1"/>
          <p:nvPr/>
        </p:nvSpPr>
        <p:spPr>
          <a:xfrm>
            <a:off x="0" y="304800"/>
            <a:ext cx="9144000" cy="55399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900" u="sng">
                <a:solidFill>
                  <a:srgbClr val="FFFFFF"/>
                </a:solidFill>
                <a:latin typeface="Arial"/>
                <a:ea typeface="Arial"/>
                <a:cs typeface="Arial"/>
                <a:sym typeface="Arial"/>
              </a:rPr>
              <a:t>Acknowledgements</a:t>
            </a:r>
            <a:endParaRPr/>
          </a:p>
        </p:txBody>
      </p:sp>
      <p:sp>
        <p:nvSpPr>
          <p:cNvPr id="78" name="Google Shape;78;p18"/>
          <p:cNvSpPr txBox="1"/>
          <p:nvPr/>
        </p:nvSpPr>
        <p:spPr>
          <a:xfrm>
            <a:off x="0" y="6324600"/>
            <a:ext cx="9144000"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u="none">
                <a:solidFill>
                  <a:schemeClr val="accent2"/>
                </a:solidFill>
                <a:latin typeface="Arial"/>
                <a:ea typeface="Arial"/>
                <a:cs typeface="Arial"/>
                <a:sym typeface="Arial"/>
              </a:rPr>
              <a:t>(NIH/NICHD P2C HD041023)</a:t>
            </a:r>
            <a:endParaRPr/>
          </a:p>
        </p:txBody>
      </p:sp>
      <p:sp>
        <p:nvSpPr>
          <p:cNvPr id="79" name="Google Shape;79;p18"/>
          <p:cNvSpPr txBox="1"/>
          <p:nvPr>
            <p:ph idx="1" type="body"/>
          </p:nvPr>
        </p:nvSpPr>
        <p:spPr>
          <a:xfrm>
            <a:off x="1508760" y="1115568"/>
            <a:ext cx="6123214" cy="3505654"/>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FFFFFF"/>
              </a:buClr>
              <a:buSzPts val="2400"/>
              <a:buNone/>
              <a:defRPr sz="2400">
                <a:solidFill>
                  <a:srgbClr val="FFFFFF"/>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2400"/>
              <a:buNone/>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6" name="Shape 86"/>
        <p:cNvGrpSpPr/>
        <p:nvPr/>
      </p:nvGrpSpPr>
      <p:grpSpPr>
        <a:xfrm>
          <a:off x="0" y="0"/>
          <a:ext cx="0" cy="0"/>
          <a:chOff x="0" y="0"/>
          <a:chExt cx="0" cy="0"/>
        </a:xfrm>
      </p:grpSpPr>
      <p:sp>
        <p:nvSpPr>
          <p:cNvPr id="87" name="Google Shape;87;p20"/>
          <p:cNvSpPr txBox="1"/>
          <p:nvPr>
            <p:ph type="ctrTitle"/>
          </p:nvPr>
        </p:nvSpPr>
        <p:spPr>
          <a:xfrm>
            <a:off x="1143000" y="1122363"/>
            <a:ext cx="6858000" cy="23877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8" name="Google Shape;88;p20"/>
          <p:cNvSpPr txBox="1"/>
          <p:nvPr>
            <p:ph idx="1" type="subTitle"/>
          </p:nvPr>
        </p:nvSpPr>
        <p:spPr>
          <a:xfrm>
            <a:off x="1143000" y="3602038"/>
            <a:ext cx="6858000" cy="16557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89" name="Google Shape;89;p20"/>
          <p:cNvSpPr txBox="1"/>
          <p:nvPr>
            <p:ph idx="10" type="dt"/>
          </p:nvPr>
        </p:nvSpPr>
        <p:spPr>
          <a:xfrm>
            <a:off x="628650" y="6356350"/>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0" name="Google Shape;90;p20"/>
          <p:cNvSpPr txBox="1"/>
          <p:nvPr>
            <p:ph idx="11" type="ftr"/>
          </p:nvPr>
        </p:nvSpPr>
        <p:spPr>
          <a:xfrm>
            <a:off x="3028950" y="6356350"/>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1" name="Google Shape;91;p20"/>
          <p:cNvSpPr txBox="1"/>
          <p:nvPr>
            <p:ph idx="12" type="sldNum"/>
          </p:nvPr>
        </p:nvSpPr>
        <p:spPr>
          <a:xfrm>
            <a:off x="6457950" y="6356350"/>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2" name="Shape 92"/>
        <p:cNvGrpSpPr/>
        <p:nvPr/>
      </p:nvGrpSpPr>
      <p:grpSpPr>
        <a:xfrm>
          <a:off x="0" y="0"/>
          <a:ext cx="0" cy="0"/>
          <a:chOff x="0" y="0"/>
          <a:chExt cx="0" cy="0"/>
        </a:xfrm>
      </p:grpSpPr>
      <p:sp>
        <p:nvSpPr>
          <p:cNvPr id="93" name="Google Shape;93;p21"/>
          <p:cNvSpPr txBox="1"/>
          <p:nvPr>
            <p:ph type="title"/>
          </p:nvPr>
        </p:nvSpPr>
        <p:spPr>
          <a:xfrm>
            <a:off x="628650" y="365125"/>
            <a:ext cx="78867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4" name="Google Shape;94;p21"/>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5" name="Google Shape;95;p21"/>
          <p:cNvSpPr txBox="1"/>
          <p:nvPr>
            <p:ph idx="10" type="dt"/>
          </p:nvPr>
        </p:nvSpPr>
        <p:spPr>
          <a:xfrm>
            <a:off x="628650" y="6356350"/>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6" name="Google Shape;96;p21"/>
          <p:cNvSpPr txBox="1"/>
          <p:nvPr>
            <p:ph idx="11" type="ftr"/>
          </p:nvPr>
        </p:nvSpPr>
        <p:spPr>
          <a:xfrm>
            <a:off x="3028950" y="6356350"/>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7" name="Google Shape;97;p21"/>
          <p:cNvSpPr txBox="1"/>
          <p:nvPr>
            <p:ph idx="12" type="sldNum"/>
          </p:nvPr>
        </p:nvSpPr>
        <p:spPr>
          <a:xfrm>
            <a:off x="6457950" y="6356350"/>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 name="Shape 16"/>
        <p:cNvGrpSpPr/>
        <p:nvPr/>
      </p:nvGrpSpPr>
      <p:grpSpPr>
        <a:xfrm>
          <a:off x="0" y="0"/>
          <a:ext cx="0" cy="0"/>
          <a:chOff x="0" y="0"/>
          <a:chExt cx="0" cy="0"/>
        </a:xfrm>
      </p:grpSpPr>
      <p:sp>
        <p:nvSpPr>
          <p:cNvPr id="17" name="Google Shape;17;p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FFFFFF"/>
              </a:buClr>
              <a:buSzPts val="4400"/>
              <a:buFont typeface="Arial"/>
              <a:buNone/>
              <a:defRPr>
                <a:solidFill>
                  <a:srgbClr val="FFFFF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FFFFFF"/>
              </a:buClr>
              <a:buSzPts val="2800"/>
              <a:buNone/>
              <a:defRPr>
                <a:solidFill>
                  <a:srgbClr val="FFFFFF"/>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2400"/>
              <a:buNone/>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9" name="Google Shape;19;p3"/>
          <p:cNvPicPr preferRelativeResize="0"/>
          <p:nvPr/>
        </p:nvPicPr>
        <p:blipFill rotWithShape="1">
          <a:blip r:embed="rId2">
            <a:alphaModFix/>
          </a:blip>
          <a:srcRect b="0" l="0" r="0" t="90809"/>
          <a:stretch/>
        </p:blipFill>
        <p:spPr>
          <a:xfrm>
            <a:off x="1116" y="6227035"/>
            <a:ext cx="9141768" cy="630128"/>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8" name="Shape 98"/>
        <p:cNvGrpSpPr/>
        <p:nvPr/>
      </p:nvGrpSpPr>
      <p:grpSpPr>
        <a:xfrm>
          <a:off x="0" y="0"/>
          <a:ext cx="0" cy="0"/>
          <a:chOff x="0" y="0"/>
          <a:chExt cx="0" cy="0"/>
        </a:xfrm>
      </p:grpSpPr>
      <p:sp>
        <p:nvSpPr>
          <p:cNvPr id="99" name="Google Shape;99;p22"/>
          <p:cNvSpPr txBox="1"/>
          <p:nvPr>
            <p:ph type="title"/>
          </p:nvPr>
        </p:nvSpPr>
        <p:spPr>
          <a:xfrm>
            <a:off x="623888" y="1709738"/>
            <a:ext cx="7886700" cy="28527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0" name="Google Shape;100;p22"/>
          <p:cNvSpPr txBox="1"/>
          <p:nvPr>
            <p:ph idx="1" type="body"/>
          </p:nvPr>
        </p:nvSpPr>
        <p:spPr>
          <a:xfrm>
            <a:off x="623888" y="4589463"/>
            <a:ext cx="7886700" cy="15003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101" name="Google Shape;101;p22"/>
          <p:cNvSpPr txBox="1"/>
          <p:nvPr>
            <p:ph idx="10" type="dt"/>
          </p:nvPr>
        </p:nvSpPr>
        <p:spPr>
          <a:xfrm>
            <a:off x="628650" y="6356350"/>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2" name="Google Shape;102;p22"/>
          <p:cNvSpPr txBox="1"/>
          <p:nvPr>
            <p:ph idx="11" type="ftr"/>
          </p:nvPr>
        </p:nvSpPr>
        <p:spPr>
          <a:xfrm>
            <a:off x="3028950" y="6356350"/>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3" name="Google Shape;103;p22"/>
          <p:cNvSpPr txBox="1"/>
          <p:nvPr>
            <p:ph idx="12" type="sldNum"/>
          </p:nvPr>
        </p:nvSpPr>
        <p:spPr>
          <a:xfrm>
            <a:off x="6457950" y="6356350"/>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4" name="Shape 104"/>
        <p:cNvGrpSpPr/>
        <p:nvPr/>
      </p:nvGrpSpPr>
      <p:grpSpPr>
        <a:xfrm>
          <a:off x="0" y="0"/>
          <a:ext cx="0" cy="0"/>
          <a:chOff x="0" y="0"/>
          <a:chExt cx="0" cy="0"/>
        </a:xfrm>
      </p:grpSpPr>
      <p:sp>
        <p:nvSpPr>
          <p:cNvPr id="105" name="Google Shape;105;p23"/>
          <p:cNvSpPr txBox="1"/>
          <p:nvPr>
            <p:ph type="title"/>
          </p:nvPr>
        </p:nvSpPr>
        <p:spPr>
          <a:xfrm>
            <a:off x="628650" y="365125"/>
            <a:ext cx="78867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6" name="Google Shape;106;p23"/>
          <p:cNvSpPr txBox="1"/>
          <p:nvPr>
            <p:ph idx="1" type="body"/>
          </p:nvPr>
        </p:nvSpPr>
        <p:spPr>
          <a:xfrm>
            <a:off x="628650" y="1825625"/>
            <a:ext cx="38862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07" name="Google Shape;107;p23"/>
          <p:cNvSpPr txBox="1"/>
          <p:nvPr>
            <p:ph idx="2" type="body"/>
          </p:nvPr>
        </p:nvSpPr>
        <p:spPr>
          <a:xfrm>
            <a:off x="4629150" y="1825625"/>
            <a:ext cx="38862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08" name="Google Shape;108;p23"/>
          <p:cNvSpPr txBox="1"/>
          <p:nvPr>
            <p:ph idx="10" type="dt"/>
          </p:nvPr>
        </p:nvSpPr>
        <p:spPr>
          <a:xfrm>
            <a:off x="628650" y="6356350"/>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9" name="Google Shape;109;p23"/>
          <p:cNvSpPr txBox="1"/>
          <p:nvPr>
            <p:ph idx="11" type="ftr"/>
          </p:nvPr>
        </p:nvSpPr>
        <p:spPr>
          <a:xfrm>
            <a:off x="3028950" y="6356350"/>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0" name="Google Shape;110;p23"/>
          <p:cNvSpPr txBox="1"/>
          <p:nvPr>
            <p:ph idx="12" type="sldNum"/>
          </p:nvPr>
        </p:nvSpPr>
        <p:spPr>
          <a:xfrm>
            <a:off x="6457950" y="6356350"/>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1" name="Shape 111"/>
        <p:cNvGrpSpPr/>
        <p:nvPr/>
      </p:nvGrpSpPr>
      <p:grpSpPr>
        <a:xfrm>
          <a:off x="0" y="0"/>
          <a:ext cx="0" cy="0"/>
          <a:chOff x="0" y="0"/>
          <a:chExt cx="0" cy="0"/>
        </a:xfrm>
      </p:grpSpPr>
      <p:sp>
        <p:nvSpPr>
          <p:cNvPr id="112" name="Google Shape;112;p24"/>
          <p:cNvSpPr txBox="1"/>
          <p:nvPr>
            <p:ph type="title"/>
          </p:nvPr>
        </p:nvSpPr>
        <p:spPr>
          <a:xfrm>
            <a:off x="629841" y="365125"/>
            <a:ext cx="78867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3" name="Google Shape;113;p24"/>
          <p:cNvSpPr txBox="1"/>
          <p:nvPr>
            <p:ph idx="1" type="body"/>
          </p:nvPr>
        </p:nvSpPr>
        <p:spPr>
          <a:xfrm>
            <a:off x="629841" y="1681163"/>
            <a:ext cx="38685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14" name="Google Shape;114;p24"/>
          <p:cNvSpPr txBox="1"/>
          <p:nvPr>
            <p:ph idx="2" type="body"/>
          </p:nvPr>
        </p:nvSpPr>
        <p:spPr>
          <a:xfrm>
            <a:off x="629841" y="2505075"/>
            <a:ext cx="3868500" cy="3684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5" name="Google Shape;115;p24"/>
          <p:cNvSpPr txBox="1"/>
          <p:nvPr>
            <p:ph idx="3" type="body"/>
          </p:nvPr>
        </p:nvSpPr>
        <p:spPr>
          <a:xfrm>
            <a:off x="4629150" y="1681163"/>
            <a:ext cx="38874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16" name="Google Shape;116;p24"/>
          <p:cNvSpPr txBox="1"/>
          <p:nvPr>
            <p:ph idx="4" type="body"/>
          </p:nvPr>
        </p:nvSpPr>
        <p:spPr>
          <a:xfrm>
            <a:off x="4629150" y="2505075"/>
            <a:ext cx="3887400" cy="3684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7" name="Google Shape;117;p24"/>
          <p:cNvSpPr txBox="1"/>
          <p:nvPr>
            <p:ph idx="10" type="dt"/>
          </p:nvPr>
        </p:nvSpPr>
        <p:spPr>
          <a:xfrm>
            <a:off x="628650" y="6356350"/>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8" name="Google Shape;118;p24"/>
          <p:cNvSpPr txBox="1"/>
          <p:nvPr>
            <p:ph idx="11" type="ftr"/>
          </p:nvPr>
        </p:nvSpPr>
        <p:spPr>
          <a:xfrm>
            <a:off x="3028950" y="6356350"/>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9" name="Google Shape;119;p24"/>
          <p:cNvSpPr txBox="1"/>
          <p:nvPr>
            <p:ph idx="12" type="sldNum"/>
          </p:nvPr>
        </p:nvSpPr>
        <p:spPr>
          <a:xfrm>
            <a:off x="6457950" y="6356350"/>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0" name="Shape 120"/>
        <p:cNvGrpSpPr/>
        <p:nvPr/>
      </p:nvGrpSpPr>
      <p:grpSpPr>
        <a:xfrm>
          <a:off x="0" y="0"/>
          <a:ext cx="0" cy="0"/>
          <a:chOff x="0" y="0"/>
          <a:chExt cx="0" cy="0"/>
        </a:xfrm>
      </p:grpSpPr>
      <p:sp>
        <p:nvSpPr>
          <p:cNvPr id="121" name="Google Shape;121;p25"/>
          <p:cNvSpPr txBox="1"/>
          <p:nvPr>
            <p:ph type="title"/>
          </p:nvPr>
        </p:nvSpPr>
        <p:spPr>
          <a:xfrm>
            <a:off x="628650" y="365125"/>
            <a:ext cx="78867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2" name="Google Shape;122;p25"/>
          <p:cNvSpPr txBox="1"/>
          <p:nvPr>
            <p:ph idx="10" type="dt"/>
          </p:nvPr>
        </p:nvSpPr>
        <p:spPr>
          <a:xfrm>
            <a:off x="628650" y="6356350"/>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3" name="Google Shape;123;p25"/>
          <p:cNvSpPr txBox="1"/>
          <p:nvPr>
            <p:ph idx="11" type="ftr"/>
          </p:nvPr>
        </p:nvSpPr>
        <p:spPr>
          <a:xfrm>
            <a:off x="3028950" y="6356350"/>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4" name="Google Shape;124;p25"/>
          <p:cNvSpPr txBox="1"/>
          <p:nvPr>
            <p:ph idx="12" type="sldNum"/>
          </p:nvPr>
        </p:nvSpPr>
        <p:spPr>
          <a:xfrm>
            <a:off x="6457950" y="6356350"/>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5" name="Shape 125"/>
        <p:cNvGrpSpPr/>
        <p:nvPr/>
      </p:nvGrpSpPr>
      <p:grpSpPr>
        <a:xfrm>
          <a:off x="0" y="0"/>
          <a:ext cx="0" cy="0"/>
          <a:chOff x="0" y="0"/>
          <a:chExt cx="0" cy="0"/>
        </a:xfrm>
      </p:grpSpPr>
      <p:sp>
        <p:nvSpPr>
          <p:cNvPr id="126" name="Google Shape;126;p26"/>
          <p:cNvSpPr txBox="1"/>
          <p:nvPr>
            <p:ph idx="10" type="dt"/>
          </p:nvPr>
        </p:nvSpPr>
        <p:spPr>
          <a:xfrm>
            <a:off x="628650" y="6356350"/>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7" name="Google Shape;127;p26"/>
          <p:cNvSpPr txBox="1"/>
          <p:nvPr>
            <p:ph idx="11" type="ftr"/>
          </p:nvPr>
        </p:nvSpPr>
        <p:spPr>
          <a:xfrm>
            <a:off x="3028950" y="6356350"/>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8" name="Google Shape;128;p26"/>
          <p:cNvSpPr txBox="1"/>
          <p:nvPr>
            <p:ph idx="12" type="sldNum"/>
          </p:nvPr>
        </p:nvSpPr>
        <p:spPr>
          <a:xfrm>
            <a:off x="6457950" y="6356350"/>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9" name="Shape 129"/>
        <p:cNvGrpSpPr/>
        <p:nvPr/>
      </p:nvGrpSpPr>
      <p:grpSpPr>
        <a:xfrm>
          <a:off x="0" y="0"/>
          <a:ext cx="0" cy="0"/>
          <a:chOff x="0" y="0"/>
          <a:chExt cx="0" cy="0"/>
        </a:xfrm>
      </p:grpSpPr>
      <p:sp>
        <p:nvSpPr>
          <p:cNvPr id="130" name="Google Shape;130;p27"/>
          <p:cNvSpPr txBox="1"/>
          <p:nvPr>
            <p:ph type="title"/>
          </p:nvPr>
        </p:nvSpPr>
        <p:spPr>
          <a:xfrm>
            <a:off x="629841" y="457200"/>
            <a:ext cx="2949000" cy="16002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1" name="Google Shape;131;p27"/>
          <p:cNvSpPr txBox="1"/>
          <p:nvPr>
            <p:ph idx="1" type="body"/>
          </p:nvPr>
        </p:nvSpPr>
        <p:spPr>
          <a:xfrm>
            <a:off x="3887391" y="987425"/>
            <a:ext cx="4629300" cy="4873500"/>
          </a:xfrm>
          <a:prstGeom prst="rect">
            <a:avLst/>
          </a:prstGeom>
          <a:noFill/>
          <a:ln>
            <a:noFill/>
          </a:ln>
        </p:spPr>
        <p:txBody>
          <a:bodyPr anchorCtr="0" anchor="t" bIns="45700" lIns="91425" spcFirstLastPara="1" rIns="91425" wrap="square" tIns="45700">
            <a:no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132" name="Google Shape;132;p27"/>
          <p:cNvSpPr txBox="1"/>
          <p:nvPr>
            <p:ph idx="2" type="body"/>
          </p:nvPr>
        </p:nvSpPr>
        <p:spPr>
          <a:xfrm>
            <a:off x="629841" y="2057400"/>
            <a:ext cx="2949000" cy="38115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33" name="Google Shape;133;p27"/>
          <p:cNvSpPr txBox="1"/>
          <p:nvPr>
            <p:ph idx="10" type="dt"/>
          </p:nvPr>
        </p:nvSpPr>
        <p:spPr>
          <a:xfrm>
            <a:off x="628650" y="6356350"/>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4" name="Google Shape;134;p27"/>
          <p:cNvSpPr txBox="1"/>
          <p:nvPr>
            <p:ph idx="11" type="ftr"/>
          </p:nvPr>
        </p:nvSpPr>
        <p:spPr>
          <a:xfrm>
            <a:off x="3028950" y="6356350"/>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5" name="Google Shape;135;p27"/>
          <p:cNvSpPr txBox="1"/>
          <p:nvPr>
            <p:ph idx="12" type="sldNum"/>
          </p:nvPr>
        </p:nvSpPr>
        <p:spPr>
          <a:xfrm>
            <a:off x="6457950" y="6356350"/>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6" name="Shape 136"/>
        <p:cNvGrpSpPr/>
        <p:nvPr/>
      </p:nvGrpSpPr>
      <p:grpSpPr>
        <a:xfrm>
          <a:off x="0" y="0"/>
          <a:ext cx="0" cy="0"/>
          <a:chOff x="0" y="0"/>
          <a:chExt cx="0" cy="0"/>
        </a:xfrm>
      </p:grpSpPr>
      <p:sp>
        <p:nvSpPr>
          <p:cNvPr id="137" name="Google Shape;137;p28"/>
          <p:cNvSpPr txBox="1"/>
          <p:nvPr>
            <p:ph type="title"/>
          </p:nvPr>
        </p:nvSpPr>
        <p:spPr>
          <a:xfrm>
            <a:off x="629841" y="457200"/>
            <a:ext cx="2949000" cy="16002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8" name="Google Shape;138;p28"/>
          <p:cNvSpPr/>
          <p:nvPr>
            <p:ph idx="2" type="pic"/>
          </p:nvPr>
        </p:nvSpPr>
        <p:spPr>
          <a:xfrm>
            <a:off x="3887391" y="987425"/>
            <a:ext cx="4629300" cy="4873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39" name="Google Shape;139;p28"/>
          <p:cNvSpPr txBox="1"/>
          <p:nvPr>
            <p:ph idx="1" type="body"/>
          </p:nvPr>
        </p:nvSpPr>
        <p:spPr>
          <a:xfrm>
            <a:off x="629841" y="2057400"/>
            <a:ext cx="2949000" cy="38115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40" name="Google Shape;140;p28"/>
          <p:cNvSpPr txBox="1"/>
          <p:nvPr>
            <p:ph idx="10" type="dt"/>
          </p:nvPr>
        </p:nvSpPr>
        <p:spPr>
          <a:xfrm>
            <a:off x="628650" y="6356350"/>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1" name="Google Shape;141;p28"/>
          <p:cNvSpPr txBox="1"/>
          <p:nvPr>
            <p:ph idx="11" type="ftr"/>
          </p:nvPr>
        </p:nvSpPr>
        <p:spPr>
          <a:xfrm>
            <a:off x="3028950" y="6356350"/>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2" name="Google Shape;142;p28"/>
          <p:cNvSpPr txBox="1"/>
          <p:nvPr>
            <p:ph idx="12" type="sldNum"/>
          </p:nvPr>
        </p:nvSpPr>
        <p:spPr>
          <a:xfrm>
            <a:off x="6457950" y="6356350"/>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3" name="Shape 143"/>
        <p:cNvGrpSpPr/>
        <p:nvPr/>
      </p:nvGrpSpPr>
      <p:grpSpPr>
        <a:xfrm>
          <a:off x="0" y="0"/>
          <a:ext cx="0" cy="0"/>
          <a:chOff x="0" y="0"/>
          <a:chExt cx="0" cy="0"/>
        </a:xfrm>
      </p:grpSpPr>
      <p:sp>
        <p:nvSpPr>
          <p:cNvPr id="144" name="Google Shape;144;p29"/>
          <p:cNvSpPr txBox="1"/>
          <p:nvPr>
            <p:ph type="title"/>
          </p:nvPr>
        </p:nvSpPr>
        <p:spPr>
          <a:xfrm>
            <a:off x="628650" y="365125"/>
            <a:ext cx="78867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5" name="Google Shape;145;p29"/>
          <p:cNvSpPr txBox="1"/>
          <p:nvPr>
            <p:ph idx="1" type="body"/>
          </p:nvPr>
        </p:nvSpPr>
        <p:spPr>
          <a:xfrm rot="5400000">
            <a:off x="2396400" y="57875"/>
            <a:ext cx="4351200" cy="78867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46" name="Google Shape;146;p29"/>
          <p:cNvSpPr txBox="1"/>
          <p:nvPr>
            <p:ph idx="10" type="dt"/>
          </p:nvPr>
        </p:nvSpPr>
        <p:spPr>
          <a:xfrm>
            <a:off x="628650" y="6356350"/>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7" name="Google Shape;147;p29"/>
          <p:cNvSpPr txBox="1"/>
          <p:nvPr>
            <p:ph idx="11" type="ftr"/>
          </p:nvPr>
        </p:nvSpPr>
        <p:spPr>
          <a:xfrm>
            <a:off x="3028950" y="6356350"/>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8" name="Google Shape;148;p29"/>
          <p:cNvSpPr txBox="1"/>
          <p:nvPr>
            <p:ph idx="12" type="sldNum"/>
          </p:nvPr>
        </p:nvSpPr>
        <p:spPr>
          <a:xfrm>
            <a:off x="6457950" y="6356350"/>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9" name="Shape 149"/>
        <p:cNvGrpSpPr/>
        <p:nvPr/>
      </p:nvGrpSpPr>
      <p:grpSpPr>
        <a:xfrm>
          <a:off x="0" y="0"/>
          <a:ext cx="0" cy="0"/>
          <a:chOff x="0" y="0"/>
          <a:chExt cx="0" cy="0"/>
        </a:xfrm>
      </p:grpSpPr>
      <p:sp>
        <p:nvSpPr>
          <p:cNvPr id="150" name="Google Shape;150;p30"/>
          <p:cNvSpPr txBox="1"/>
          <p:nvPr>
            <p:ph type="title"/>
          </p:nvPr>
        </p:nvSpPr>
        <p:spPr>
          <a:xfrm rot="5400000">
            <a:off x="4623600" y="2285275"/>
            <a:ext cx="5811900" cy="19716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1" name="Google Shape;151;p30"/>
          <p:cNvSpPr txBox="1"/>
          <p:nvPr>
            <p:ph idx="1" type="body"/>
          </p:nvPr>
        </p:nvSpPr>
        <p:spPr>
          <a:xfrm rot="5400000">
            <a:off x="623025" y="370675"/>
            <a:ext cx="5811900" cy="58008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52" name="Google Shape;152;p30"/>
          <p:cNvSpPr txBox="1"/>
          <p:nvPr>
            <p:ph idx="10" type="dt"/>
          </p:nvPr>
        </p:nvSpPr>
        <p:spPr>
          <a:xfrm>
            <a:off x="628650" y="6356350"/>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3" name="Google Shape;153;p30"/>
          <p:cNvSpPr txBox="1"/>
          <p:nvPr>
            <p:ph idx="11" type="ftr"/>
          </p:nvPr>
        </p:nvSpPr>
        <p:spPr>
          <a:xfrm>
            <a:off x="3028950" y="6356350"/>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4" name="Google Shape;154;p30"/>
          <p:cNvSpPr txBox="1"/>
          <p:nvPr>
            <p:ph idx="12" type="sldNum"/>
          </p:nvPr>
        </p:nvSpPr>
        <p:spPr>
          <a:xfrm>
            <a:off x="6457950" y="6356350"/>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 name="Shape 2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 name="Shape 21"/>
        <p:cNvGrpSpPr/>
        <p:nvPr/>
      </p:nvGrpSpPr>
      <p:grpSpPr>
        <a:xfrm>
          <a:off x="0" y="0"/>
          <a:ext cx="0" cy="0"/>
          <a:chOff x="0" y="0"/>
          <a:chExt cx="0" cy="0"/>
        </a:xfrm>
      </p:grpSpPr>
      <p:sp>
        <p:nvSpPr>
          <p:cNvPr id="22" name="Google Shape;22;p5"/>
          <p:cNvSpPr txBox="1"/>
          <p:nvPr>
            <p:ph type="title"/>
          </p:nvPr>
        </p:nvSpPr>
        <p:spPr>
          <a:xfrm>
            <a:off x="628650" y="561070"/>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FFFFFF"/>
              </a:buClr>
              <a:buSzPts val="4400"/>
              <a:buFont typeface="Arial"/>
              <a:buNone/>
              <a:defRPr>
                <a:solidFill>
                  <a:srgbClr val="FFFFF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5"/>
          <p:cNvSpPr txBox="1"/>
          <p:nvPr>
            <p:ph idx="1" type="body"/>
          </p:nvPr>
        </p:nvSpPr>
        <p:spPr>
          <a:xfrm>
            <a:off x="628650" y="2021569"/>
            <a:ext cx="3886200" cy="435133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FFFFFF"/>
              </a:buClr>
              <a:buSzPts val="2800"/>
              <a:buNone/>
              <a:defRPr>
                <a:solidFill>
                  <a:srgbClr val="FFFFFF"/>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800"/>
              <a:buNone/>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5"/>
          <p:cNvSpPr txBox="1"/>
          <p:nvPr>
            <p:ph idx="2" type="body"/>
          </p:nvPr>
        </p:nvSpPr>
        <p:spPr>
          <a:xfrm>
            <a:off x="4629150" y="2021569"/>
            <a:ext cx="3886200" cy="435133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FFFFFF"/>
              </a:buClr>
              <a:buSzPts val="2800"/>
              <a:buNone/>
              <a:defRPr>
                <a:solidFill>
                  <a:srgbClr val="FFFFFF"/>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800"/>
              <a:buNone/>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5" name="Google Shape;25;p5"/>
          <p:cNvPicPr preferRelativeResize="0"/>
          <p:nvPr/>
        </p:nvPicPr>
        <p:blipFill rotWithShape="1">
          <a:blip r:embed="rId2">
            <a:alphaModFix/>
          </a:blip>
          <a:srcRect b="0" l="0" r="0" t="90809"/>
          <a:stretch/>
        </p:blipFill>
        <p:spPr>
          <a:xfrm>
            <a:off x="1116" y="6227035"/>
            <a:ext cx="9141768" cy="63012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Light" type="picTx">
  <p:cSld name="PICTURE_WITH_CAPTION_TEXT">
    <p:spTree>
      <p:nvGrpSpPr>
        <p:cNvPr id="26" name="Shape 26"/>
        <p:cNvGrpSpPr/>
        <p:nvPr/>
      </p:nvGrpSpPr>
      <p:grpSpPr>
        <a:xfrm>
          <a:off x="0" y="0"/>
          <a:ext cx="0" cy="0"/>
          <a:chOff x="0" y="0"/>
          <a:chExt cx="0" cy="0"/>
        </a:xfrm>
      </p:grpSpPr>
      <p:pic>
        <p:nvPicPr>
          <p:cNvPr id="27" name="Google Shape;27;p6"/>
          <p:cNvPicPr preferRelativeResize="0"/>
          <p:nvPr/>
        </p:nvPicPr>
        <p:blipFill rotWithShape="1">
          <a:blip r:embed="rId2">
            <a:alphaModFix/>
          </a:blip>
          <a:srcRect b="1" l="0" r="0" t="90130"/>
          <a:stretch/>
        </p:blipFill>
        <p:spPr>
          <a:xfrm>
            <a:off x="1116" y="6180667"/>
            <a:ext cx="9141768" cy="676496"/>
          </a:xfrm>
          <a:prstGeom prst="rect">
            <a:avLst/>
          </a:prstGeom>
          <a:noFill/>
          <a:ln>
            <a:noFill/>
          </a:ln>
        </p:spPr>
      </p:pic>
      <p:sp>
        <p:nvSpPr>
          <p:cNvPr id="28" name="Google Shape;28;p6"/>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FFFFFF"/>
              </a:buClr>
              <a:buSzPts val="3200"/>
              <a:buFont typeface="Arial"/>
              <a:buNone/>
              <a:defRPr sz="3200">
                <a:solidFill>
                  <a:srgbClr val="FFFFF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6"/>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30" name="Google Shape;30;p6"/>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FFFFFF"/>
              </a:buClr>
              <a:buSzPts val="1600"/>
              <a:buNone/>
              <a:defRPr sz="1600">
                <a:solidFill>
                  <a:srgbClr val="FFFFFF"/>
                </a:solidFil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ime Use">
  <p:cSld name="Title and Content Time Use">
    <p:spTree>
      <p:nvGrpSpPr>
        <p:cNvPr id="31" name="Shape 31"/>
        <p:cNvGrpSpPr/>
        <p:nvPr/>
      </p:nvGrpSpPr>
      <p:grpSpPr>
        <a:xfrm>
          <a:off x="0" y="0"/>
          <a:ext cx="0" cy="0"/>
          <a:chOff x="0" y="0"/>
          <a:chExt cx="0" cy="0"/>
        </a:xfrm>
      </p:grpSpPr>
      <p:pic>
        <p:nvPicPr>
          <p:cNvPr id="32" name="Google Shape;32;p7"/>
          <p:cNvPicPr preferRelativeResize="0"/>
          <p:nvPr/>
        </p:nvPicPr>
        <p:blipFill rotWithShape="1">
          <a:blip r:embed="rId2">
            <a:alphaModFix/>
          </a:blip>
          <a:srcRect b="0" l="0" r="0" t="0"/>
          <a:stretch/>
        </p:blipFill>
        <p:spPr>
          <a:xfrm>
            <a:off x="5575" y="4182"/>
            <a:ext cx="9132849" cy="6849636"/>
          </a:xfrm>
          <a:prstGeom prst="rect">
            <a:avLst/>
          </a:prstGeom>
          <a:noFill/>
          <a:ln>
            <a:noFill/>
          </a:ln>
        </p:spPr>
      </p:pic>
      <p:sp>
        <p:nvSpPr>
          <p:cNvPr id="33" name="Google Shape;33;p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FFFFFF"/>
              </a:buClr>
              <a:buSzPts val="4400"/>
              <a:buFont typeface="Arial"/>
              <a:buNone/>
              <a:defRPr>
                <a:solidFill>
                  <a:srgbClr val="FFFFF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7"/>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FFFFFF"/>
              </a:buClr>
              <a:buSzPts val="2800"/>
              <a:buNone/>
              <a:defRPr>
                <a:solidFill>
                  <a:srgbClr val="FFFFFF"/>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2400"/>
              <a:buNone/>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DHS">
  <p:cSld name="Title and Content DHS">
    <p:spTree>
      <p:nvGrpSpPr>
        <p:cNvPr id="35" name="Shape 35"/>
        <p:cNvGrpSpPr/>
        <p:nvPr/>
      </p:nvGrpSpPr>
      <p:grpSpPr>
        <a:xfrm>
          <a:off x="0" y="0"/>
          <a:ext cx="0" cy="0"/>
          <a:chOff x="0" y="0"/>
          <a:chExt cx="0" cy="0"/>
        </a:xfrm>
      </p:grpSpPr>
      <p:pic>
        <p:nvPicPr>
          <p:cNvPr id="36" name="Google Shape;36;p8"/>
          <p:cNvPicPr preferRelativeResize="0"/>
          <p:nvPr/>
        </p:nvPicPr>
        <p:blipFill rotWithShape="1">
          <a:blip r:embed="rId2">
            <a:alphaModFix/>
          </a:blip>
          <a:srcRect b="0" l="0" r="0" t="0"/>
          <a:stretch/>
        </p:blipFill>
        <p:spPr>
          <a:xfrm>
            <a:off x="5575" y="4182"/>
            <a:ext cx="9132849" cy="6849636"/>
          </a:xfrm>
          <a:prstGeom prst="rect">
            <a:avLst/>
          </a:prstGeom>
          <a:noFill/>
          <a:ln>
            <a:noFill/>
          </a:ln>
        </p:spPr>
      </p:pic>
      <p:sp>
        <p:nvSpPr>
          <p:cNvPr id="37" name="Google Shape;37;p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FFFFFF"/>
              </a:buClr>
              <a:buSzPts val="4400"/>
              <a:buFont typeface="Arial"/>
              <a:buNone/>
              <a:defRPr>
                <a:solidFill>
                  <a:srgbClr val="FFFFF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8"/>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FFFFFF"/>
              </a:buClr>
              <a:buSzPts val="2800"/>
              <a:buNone/>
              <a:defRPr>
                <a:solidFill>
                  <a:srgbClr val="FFFFFF"/>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2400"/>
              <a:buNone/>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Health Surveys">
  <p:cSld name="Title and Content Health Surveys">
    <p:spTree>
      <p:nvGrpSpPr>
        <p:cNvPr id="39" name="Shape 39"/>
        <p:cNvGrpSpPr/>
        <p:nvPr/>
      </p:nvGrpSpPr>
      <p:grpSpPr>
        <a:xfrm>
          <a:off x="0" y="0"/>
          <a:ext cx="0" cy="0"/>
          <a:chOff x="0" y="0"/>
          <a:chExt cx="0" cy="0"/>
        </a:xfrm>
      </p:grpSpPr>
      <p:pic>
        <p:nvPicPr>
          <p:cNvPr id="40" name="Google Shape;40;p9"/>
          <p:cNvPicPr preferRelativeResize="0"/>
          <p:nvPr/>
        </p:nvPicPr>
        <p:blipFill rotWithShape="1">
          <a:blip r:embed="rId2">
            <a:alphaModFix/>
          </a:blip>
          <a:srcRect b="0" l="0" r="0" t="0"/>
          <a:stretch/>
        </p:blipFill>
        <p:spPr>
          <a:xfrm>
            <a:off x="5575" y="4182"/>
            <a:ext cx="9132849" cy="6849636"/>
          </a:xfrm>
          <a:prstGeom prst="rect">
            <a:avLst/>
          </a:prstGeom>
          <a:noFill/>
          <a:ln>
            <a:noFill/>
          </a:ln>
        </p:spPr>
      </p:pic>
      <p:sp>
        <p:nvSpPr>
          <p:cNvPr id="41" name="Google Shape;41;p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FFFFFF"/>
              </a:buClr>
              <a:buSzPts val="4400"/>
              <a:buFont typeface="Arial"/>
              <a:buNone/>
              <a:defRPr>
                <a:solidFill>
                  <a:srgbClr val="FFFFF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9"/>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FFFFFF"/>
              </a:buClr>
              <a:buSzPts val="2800"/>
              <a:buNone/>
              <a:defRPr>
                <a:solidFill>
                  <a:srgbClr val="FFFFFF"/>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2400"/>
              <a:buNone/>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IPUMS">
  <p:cSld name="Title and Content IPUMS">
    <p:spTree>
      <p:nvGrpSpPr>
        <p:cNvPr id="43" name="Shape 43"/>
        <p:cNvGrpSpPr/>
        <p:nvPr/>
      </p:nvGrpSpPr>
      <p:grpSpPr>
        <a:xfrm>
          <a:off x="0" y="0"/>
          <a:ext cx="0" cy="0"/>
          <a:chOff x="0" y="0"/>
          <a:chExt cx="0" cy="0"/>
        </a:xfrm>
      </p:grpSpPr>
      <p:pic>
        <p:nvPicPr>
          <p:cNvPr id="44" name="Google Shape;44;p10"/>
          <p:cNvPicPr preferRelativeResize="0"/>
          <p:nvPr/>
        </p:nvPicPr>
        <p:blipFill rotWithShape="1">
          <a:blip r:embed="rId2">
            <a:alphaModFix/>
          </a:blip>
          <a:srcRect b="0" l="0" r="0" t="0"/>
          <a:stretch/>
        </p:blipFill>
        <p:spPr>
          <a:xfrm>
            <a:off x="5575" y="4182"/>
            <a:ext cx="9132849" cy="6849636"/>
          </a:xfrm>
          <a:prstGeom prst="rect">
            <a:avLst/>
          </a:prstGeom>
          <a:noFill/>
          <a:ln>
            <a:noFill/>
          </a:ln>
        </p:spPr>
      </p:pic>
      <p:sp>
        <p:nvSpPr>
          <p:cNvPr id="45" name="Google Shape;45;p1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FFFFFF"/>
              </a:buClr>
              <a:buSzPts val="4400"/>
              <a:buFont typeface="Arial"/>
              <a:buNone/>
              <a:defRPr>
                <a:solidFill>
                  <a:srgbClr val="FFFFF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10"/>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FFFFFF"/>
              </a:buClr>
              <a:buSzPts val="2800"/>
              <a:buNone/>
              <a:defRPr>
                <a:solidFill>
                  <a:srgbClr val="FFFFFF"/>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2400"/>
              <a:buNone/>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0" Type="http://schemas.openxmlformats.org/officeDocument/2006/relationships/slideLayout" Target="../slideLayouts/slideLayout27.xml"/><Relationship Id="rId12" Type="http://schemas.openxmlformats.org/officeDocument/2006/relationships/theme" Target="../theme/theme3.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9" Type="http://schemas.openxmlformats.org/officeDocument/2006/relationships/slideLayout" Target="../slideLayouts/slideLayout26.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1C2B"/>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FFFFFF"/>
              </a:buClr>
              <a:buSzPts val="2800"/>
              <a:buFont typeface="Arial"/>
              <a:buNone/>
              <a:defRPr b="0" i="0" sz="2800" u="none" cap="none" strike="noStrike">
                <a:solidFill>
                  <a:srgbClr val="FFFFFF"/>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 name="Shape 80"/>
        <p:cNvGrpSpPr/>
        <p:nvPr/>
      </p:nvGrpSpPr>
      <p:grpSpPr>
        <a:xfrm>
          <a:off x="0" y="0"/>
          <a:ext cx="0" cy="0"/>
          <a:chOff x="0" y="0"/>
          <a:chExt cx="0" cy="0"/>
        </a:xfrm>
      </p:grpSpPr>
      <p:sp>
        <p:nvSpPr>
          <p:cNvPr id="81" name="Google Shape;81;p19"/>
          <p:cNvSpPr txBox="1"/>
          <p:nvPr>
            <p:ph type="title"/>
          </p:nvPr>
        </p:nvSpPr>
        <p:spPr>
          <a:xfrm>
            <a:off x="628650" y="365125"/>
            <a:ext cx="78867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2" name="Google Shape;82;p19"/>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p19"/>
          <p:cNvSpPr txBox="1"/>
          <p:nvPr>
            <p:ph idx="10" type="dt"/>
          </p:nvPr>
        </p:nvSpPr>
        <p:spPr>
          <a:xfrm>
            <a:off x="628650" y="6356350"/>
            <a:ext cx="20574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19"/>
          <p:cNvSpPr txBox="1"/>
          <p:nvPr>
            <p:ph idx="11" type="ftr"/>
          </p:nvPr>
        </p:nvSpPr>
        <p:spPr>
          <a:xfrm>
            <a:off x="3028950" y="6356350"/>
            <a:ext cx="30861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 name="Google Shape;85;p19"/>
          <p:cNvSpPr txBox="1"/>
          <p:nvPr>
            <p:ph idx="12" type="sldNum"/>
          </p:nvPr>
        </p:nvSpPr>
        <p:spPr>
          <a:xfrm>
            <a:off x="6457950" y="6356350"/>
            <a:ext cx="20574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8.png"/><Relationship Id="rId7"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4.jpg"/><Relationship Id="rId4" Type="http://schemas.openxmlformats.org/officeDocument/2006/relationships/image" Target="../media/image26.jpg"/><Relationship Id="rId5"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s://pop.umn.edu/training/graduate/courses"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1.jpg"/><Relationship Id="rId4" Type="http://schemas.openxmlformats.org/officeDocument/2006/relationships/image" Target="../media/image31.jpg"/><Relationship Id="rId5"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5F7"/>
        </a:solidFill>
      </p:bgPr>
    </p:bg>
    <p:spTree>
      <p:nvGrpSpPr>
        <p:cNvPr id="159" name="Shape 159"/>
        <p:cNvGrpSpPr/>
        <p:nvPr/>
      </p:nvGrpSpPr>
      <p:grpSpPr>
        <a:xfrm>
          <a:off x="0" y="0"/>
          <a:ext cx="0" cy="0"/>
          <a:chOff x="0" y="0"/>
          <a:chExt cx="0" cy="0"/>
        </a:xfrm>
      </p:grpSpPr>
      <p:sp>
        <p:nvSpPr>
          <p:cNvPr id="160" name="Google Shape;160;p31"/>
          <p:cNvSpPr/>
          <p:nvPr/>
        </p:nvSpPr>
        <p:spPr>
          <a:xfrm>
            <a:off x="0" y="0"/>
            <a:ext cx="9144000" cy="1000800"/>
          </a:xfrm>
          <a:prstGeom prst="rect">
            <a:avLst/>
          </a:prstGeom>
          <a:solidFill>
            <a:srgbClr val="0026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1" name="Google Shape;161;p31"/>
          <p:cNvSpPr/>
          <p:nvPr/>
        </p:nvSpPr>
        <p:spPr>
          <a:xfrm>
            <a:off x="0" y="5609968"/>
            <a:ext cx="9144000" cy="1248000"/>
          </a:xfrm>
          <a:prstGeom prst="rect">
            <a:avLst/>
          </a:prstGeom>
          <a:solidFill>
            <a:srgbClr val="00263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Graphical user interface&#10;&#10;Description automatically generated with medium confidence" id="162" name="Google Shape;162;p31"/>
          <p:cNvPicPr preferRelativeResize="0"/>
          <p:nvPr/>
        </p:nvPicPr>
        <p:blipFill rotWithShape="1">
          <a:blip r:embed="rId3">
            <a:alphaModFix/>
          </a:blip>
          <a:srcRect b="0" l="0" r="0" t="0"/>
          <a:stretch/>
        </p:blipFill>
        <p:spPr>
          <a:xfrm>
            <a:off x="2292175" y="-727150"/>
            <a:ext cx="4559651" cy="2627376"/>
          </a:xfrm>
          <a:prstGeom prst="rect">
            <a:avLst/>
          </a:prstGeom>
          <a:noFill/>
          <a:ln>
            <a:noFill/>
          </a:ln>
        </p:spPr>
      </p:pic>
      <p:pic>
        <p:nvPicPr>
          <p:cNvPr descr="A picture containing text, clipart&#10;&#10;Description automatically generated" id="163" name="Google Shape;163;p31"/>
          <p:cNvPicPr preferRelativeResize="0"/>
          <p:nvPr/>
        </p:nvPicPr>
        <p:blipFill rotWithShape="1">
          <a:blip r:embed="rId4">
            <a:alphaModFix/>
          </a:blip>
          <a:srcRect b="0" l="0" r="0" t="0"/>
          <a:stretch/>
        </p:blipFill>
        <p:spPr>
          <a:xfrm>
            <a:off x="231690" y="5866947"/>
            <a:ext cx="1753363" cy="550556"/>
          </a:xfrm>
          <a:prstGeom prst="rect">
            <a:avLst/>
          </a:prstGeom>
          <a:noFill/>
          <a:ln>
            <a:noFill/>
          </a:ln>
        </p:spPr>
      </p:pic>
      <p:pic>
        <p:nvPicPr>
          <p:cNvPr descr="Logo, company name&#10;&#10;Description automatically generated" id="164" name="Google Shape;164;p31"/>
          <p:cNvPicPr preferRelativeResize="0"/>
          <p:nvPr/>
        </p:nvPicPr>
        <p:blipFill rotWithShape="1">
          <a:blip r:embed="rId5">
            <a:alphaModFix/>
          </a:blip>
          <a:srcRect b="11179" l="3730" r="-3729" t="-11180"/>
          <a:stretch/>
        </p:blipFill>
        <p:spPr>
          <a:xfrm>
            <a:off x="2494008" y="5320268"/>
            <a:ext cx="2045043" cy="1363362"/>
          </a:xfrm>
          <a:prstGeom prst="rect">
            <a:avLst/>
          </a:prstGeom>
          <a:noFill/>
          <a:ln>
            <a:noFill/>
          </a:ln>
        </p:spPr>
      </p:pic>
      <p:pic>
        <p:nvPicPr>
          <p:cNvPr descr="Logo&#10;&#10;Description automatically generated" id="165" name="Google Shape;165;p31"/>
          <p:cNvPicPr preferRelativeResize="0"/>
          <p:nvPr/>
        </p:nvPicPr>
        <p:blipFill rotWithShape="1">
          <a:blip r:embed="rId6">
            <a:alphaModFix/>
          </a:blip>
          <a:srcRect b="0" l="0" r="0" t="0"/>
          <a:stretch/>
        </p:blipFill>
        <p:spPr>
          <a:xfrm>
            <a:off x="7154563" y="5555792"/>
            <a:ext cx="1918388" cy="1211142"/>
          </a:xfrm>
          <a:prstGeom prst="rect">
            <a:avLst/>
          </a:prstGeom>
          <a:noFill/>
          <a:ln>
            <a:noFill/>
          </a:ln>
        </p:spPr>
      </p:pic>
      <p:pic>
        <p:nvPicPr>
          <p:cNvPr descr="A picture containing text, clipart&#10;&#10;Description automatically generated" id="166" name="Google Shape;166;p31"/>
          <p:cNvPicPr preferRelativeResize="0"/>
          <p:nvPr/>
        </p:nvPicPr>
        <p:blipFill rotWithShape="1">
          <a:blip r:embed="rId7">
            <a:alphaModFix/>
          </a:blip>
          <a:srcRect b="0" l="0" r="0" t="0"/>
          <a:stretch/>
        </p:blipFill>
        <p:spPr>
          <a:xfrm>
            <a:off x="4976687" y="5941089"/>
            <a:ext cx="2045045" cy="430482"/>
          </a:xfrm>
          <a:prstGeom prst="rect">
            <a:avLst/>
          </a:prstGeom>
          <a:noFill/>
          <a:ln>
            <a:noFill/>
          </a:ln>
        </p:spPr>
      </p:pic>
      <p:sp>
        <p:nvSpPr>
          <p:cNvPr id="167" name="Google Shape;167;p31"/>
          <p:cNvSpPr txBox="1"/>
          <p:nvPr/>
        </p:nvSpPr>
        <p:spPr>
          <a:xfrm>
            <a:off x="0" y="1336075"/>
            <a:ext cx="8886900" cy="38016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en-US" sz="5700"/>
              <a:t>All Graduate Student Meeting:  What the</a:t>
            </a:r>
            <a:endParaRPr sz="5700"/>
          </a:p>
          <a:p>
            <a:pPr indent="0" lvl="0" marL="0" rtl="0" algn="ctr">
              <a:lnSpc>
                <a:spcPct val="90000"/>
              </a:lnSpc>
              <a:spcBef>
                <a:spcPts val="0"/>
              </a:spcBef>
              <a:spcAft>
                <a:spcPts val="0"/>
              </a:spcAft>
              <a:buNone/>
            </a:pPr>
            <a:r>
              <a:rPr lang="en-US" sz="5700"/>
              <a:t>MPC can do for you</a:t>
            </a:r>
            <a:endParaRPr sz="5700"/>
          </a:p>
          <a:p>
            <a:pPr indent="0" lvl="0" marL="0" rtl="0" algn="ctr">
              <a:lnSpc>
                <a:spcPct val="90000"/>
              </a:lnSpc>
              <a:spcBef>
                <a:spcPts val="0"/>
              </a:spcBef>
              <a:spcAft>
                <a:spcPts val="0"/>
              </a:spcAft>
              <a:buNone/>
            </a:pPr>
            <a:r>
              <a:t/>
            </a:r>
            <a:endParaRPr sz="5700"/>
          </a:p>
          <a:p>
            <a:pPr indent="0" lvl="0" marL="0" rtl="0" algn="ctr">
              <a:lnSpc>
                <a:spcPct val="90000"/>
              </a:lnSpc>
              <a:spcBef>
                <a:spcPts val="0"/>
              </a:spcBef>
              <a:spcAft>
                <a:spcPts val="0"/>
              </a:spcAft>
              <a:buNone/>
            </a:pPr>
            <a:r>
              <a:rPr lang="en-US" sz="3800"/>
              <a:t>January 29, 2021</a:t>
            </a:r>
            <a:endParaRPr sz="3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40"/>
          <p:cNvSpPr txBox="1"/>
          <p:nvPr>
            <p:ph type="title"/>
          </p:nvPr>
        </p:nvSpPr>
        <p:spPr>
          <a:xfrm>
            <a:off x="628650" y="391944"/>
            <a:ext cx="78867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FFFFF"/>
              </a:buClr>
              <a:buSzPts val="4400"/>
              <a:buFont typeface="Arial"/>
              <a:buNone/>
            </a:pPr>
            <a:r>
              <a:rPr lang="en-US"/>
              <a:t>Writing Support Services</a:t>
            </a:r>
            <a:endParaRPr/>
          </a:p>
        </p:txBody>
      </p:sp>
      <p:sp>
        <p:nvSpPr>
          <p:cNvPr id="233" name="Google Shape;233;p40"/>
          <p:cNvSpPr txBox="1"/>
          <p:nvPr/>
        </p:nvSpPr>
        <p:spPr>
          <a:xfrm>
            <a:off x="1885908" y="4648200"/>
            <a:ext cx="5486400" cy="156966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3200" u="none" cap="none" strike="noStrike">
                <a:solidFill>
                  <a:schemeClr val="lt1"/>
                </a:solidFill>
                <a:latin typeface="Arial"/>
                <a:ea typeface="Arial"/>
                <a:cs typeface="Arial"/>
                <a:sym typeface="Arial"/>
              </a:rPr>
              <a:t>Grant Development and Submission Support: </a:t>
            </a:r>
            <a:endParaRPr/>
          </a:p>
          <a:p>
            <a:pPr indent="0" lvl="0" marL="0" marR="0" rtl="0" algn="ctr">
              <a:spcBef>
                <a:spcPts val="0"/>
              </a:spcBef>
              <a:spcAft>
                <a:spcPts val="0"/>
              </a:spcAft>
              <a:buNone/>
            </a:pPr>
            <a:r>
              <a:rPr b="1" i="0" lang="en-US" sz="3200" u="none" cap="none" strike="noStrike">
                <a:solidFill>
                  <a:schemeClr val="lt1"/>
                </a:solidFill>
                <a:latin typeface="Arial"/>
                <a:ea typeface="Arial"/>
                <a:cs typeface="Arial"/>
                <a:sym typeface="Arial"/>
              </a:rPr>
              <a:t>NIH F31s and UMN IDFs</a:t>
            </a:r>
            <a:endParaRPr b="0" i="0" sz="3200" u="none" cap="none" strike="noStrike">
              <a:solidFill>
                <a:schemeClr val="lt1"/>
              </a:solidFill>
              <a:latin typeface="Arial"/>
              <a:ea typeface="Arial"/>
              <a:cs typeface="Arial"/>
              <a:sym typeface="Arial"/>
            </a:endParaRPr>
          </a:p>
        </p:txBody>
      </p:sp>
      <p:pic>
        <p:nvPicPr>
          <p:cNvPr descr="Image result for grant writing" id="234" name="Google Shape;234;p40"/>
          <p:cNvPicPr preferRelativeResize="0"/>
          <p:nvPr/>
        </p:nvPicPr>
        <p:blipFill rotWithShape="1">
          <a:blip r:embed="rId3">
            <a:alphaModFix/>
          </a:blip>
          <a:srcRect b="0" l="0" r="0" t="0"/>
          <a:stretch/>
        </p:blipFill>
        <p:spPr>
          <a:xfrm>
            <a:off x="2628816" y="1447800"/>
            <a:ext cx="4000584" cy="277374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4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FFFFF"/>
              </a:buClr>
              <a:buSzPts val="4400"/>
              <a:buFont typeface="Arial"/>
              <a:buNone/>
            </a:pPr>
            <a:r>
              <a:rPr lang="en-US"/>
              <a:t>Trivia!</a:t>
            </a:r>
            <a:endParaRPr/>
          </a:p>
        </p:txBody>
      </p:sp>
      <p:sp>
        <p:nvSpPr>
          <p:cNvPr id="240" name="Google Shape;240;p41"/>
          <p:cNvSpPr txBox="1"/>
          <p:nvPr>
            <p:ph idx="1" type="body"/>
          </p:nvPr>
        </p:nvSpPr>
        <p:spPr>
          <a:xfrm>
            <a:off x="628650" y="987425"/>
            <a:ext cx="7886700" cy="48414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FFFFFF"/>
              </a:buClr>
              <a:buSzPts val="4000"/>
              <a:buNone/>
            </a:pPr>
            <a:r>
              <a:t/>
            </a:r>
            <a:endParaRPr sz="4000"/>
          </a:p>
          <a:p>
            <a:pPr indent="0" lvl="0" marL="0" rtl="0" algn="ctr">
              <a:lnSpc>
                <a:spcPct val="90000"/>
              </a:lnSpc>
              <a:spcBef>
                <a:spcPts val="1000"/>
              </a:spcBef>
              <a:spcAft>
                <a:spcPts val="0"/>
              </a:spcAft>
              <a:buClr>
                <a:srgbClr val="FFFFFF"/>
              </a:buClr>
              <a:buSzPts val="4000"/>
              <a:buNone/>
            </a:pPr>
            <a:r>
              <a:t/>
            </a:r>
            <a:endParaRPr sz="4000"/>
          </a:p>
          <a:p>
            <a:pPr indent="0" lvl="0" marL="0" rtl="0" algn="ctr">
              <a:lnSpc>
                <a:spcPct val="90000"/>
              </a:lnSpc>
              <a:spcBef>
                <a:spcPts val="1000"/>
              </a:spcBef>
              <a:spcAft>
                <a:spcPts val="0"/>
              </a:spcAft>
              <a:buClr>
                <a:srgbClr val="FFFFFF"/>
              </a:buClr>
              <a:buSzPts val="4000"/>
              <a:buNone/>
            </a:pPr>
            <a:r>
              <a:rPr lang="en-US" sz="4000"/>
              <a:t>2. In what year did Minnesota become a state?</a:t>
            </a:r>
            <a:endParaRPr sz="4000"/>
          </a:p>
          <a:p>
            <a:pPr indent="-482600" lvl="0" marL="457200" rtl="0" algn="ctr">
              <a:lnSpc>
                <a:spcPct val="90000"/>
              </a:lnSpc>
              <a:spcBef>
                <a:spcPts val="1000"/>
              </a:spcBef>
              <a:spcAft>
                <a:spcPts val="0"/>
              </a:spcAft>
              <a:buSzPts val="4000"/>
              <a:buAutoNum type="alphaUcPeriod"/>
            </a:pPr>
            <a:r>
              <a:rPr lang="en-US" sz="4000"/>
              <a:t>1858</a:t>
            </a:r>
            <a:endParaRPr sz="4000"/>
          </a:p>
          <a:p>
            <a:pPr indent="-482600" lvl="0" marL="457200" rtl="0" algn="ctr">
              <a:lnSpc>
                <a:spcPct val="90000"/>
              </a:lnSpc>
              <a:spcBef>
                <a:spcPts val="0"/>
              </a:spcBef>
              <a:spcAft>
                <a:spcPts val="0"/>
              </a:spcAft>
              <a:buSzPts val="4000"/>
              <a:buAutoNum type="alphaUcPeriod"/>
            </a:pPr>
            <a:r>
              <a:rPr lang="en-US" sz="4000"/>
              <a:t>1843</a:t>
            </a:r>
            <a:endParaRPr sz="4000"/>
          </a:p>
          <a:p>
            <a:pPr indent="-482600" lvl="0" marL="457200" rtl="0" algn="ctr">
              <a:lnSpc>
                <a:spcPct val="90000"/>
              </a:lnSpc>
              <a:spcBef>
                <a:spcPts val="0"/>
              </a:spcBef>
              <a:spcAft>
                <a:spcPts val="0"/>
              </a:spcAft>
              <a:buSzPts val="4000"/>
              <a:buAutoNum type="alphaUcPeriod"/>
            </a:pPr>
            <a:r>
              <a:rPr lang="en-US" sz="4000"/>
              <a:t>1901</a:t>
            </a:r>
            <a:endParaRPr sz="4000"/>
          </a:p>
          <a:p>
            <a:pPr indent="-482600" lvl="0" marL="457200" rtl="0" algn="ctr">
              <a:lnSpc>
                <a:spcPct val="90000"/>
              </a:lnSpc>
              <a:spcBef>
                <a:spcPts val="0"/>
              </a:spcBef>
              <a:spcAft>
                <a:spcPts val="0"/>
              </a:spcAft>
              <a:buSzPts val="4000"/>
              <a:buAutoNum type="alphaUcPeriod"/>
            </a:pPr>
            <a:r>
              <a:rPr lang="en-US" sz="4000"/>
              <a:t>1789</a:t>
            </a:r>
            <a:endParaRPr sz="4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4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800"/>
              <a:buFont typeface="Arial"/>
              <a:buNone/>
            </a:pPr>
            <a:r>
              <a:rPr lang="en-US" sz="2800">
                <a:solidFill>
                  <a:schemeClr val="lt1"/>
                </a:solidFill>
              </a:rPr>
              <a:t>Benefits of Student Membership</a:t>
            </a:r>
            <a:endParaRPr/>
          </a:p>
        </p:txBody>
      </p:sp>
      <p:sp>
        <p:nvSpPr>
          <p:cNvPr id="247" name="Google Shape;247;p42"/>
          <p:cNvSpPr txBox="1"/>
          <p:nvPr>
            <p:ph idx="1" type="body"/>
          </p:nvPr>
        </p:nvSpPr>
        <p:spPr>
          <a:xfrm>
            <a:off x="628650" y="1825624"/>
            <a:ext cx="7886700" cy="48037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FFFFFF"/>
              </a:buClr>
              <a:buSzPts val="2800"/>
              <a:buNone/>
            </a:pPr>
            <a:r>
              <a:t/>
            </a:r>
            <a:endParaRPr/>
          </a:p>
          <a:p>
            <a:pPr indent="0" lvl="1" marL="457200" rtl="0" algn="l">
              <a:lnSpc>
                <a:spcPct val="90000"/>
              </a:lnSpc>
              <a:spcBef>
                <a:spcPts val="2300"/>
              </a:spcBef>
              <a:spcAft>
                <a:spcPts val="0"/>
              </a:spcAft>
              <a:buClr>
                <a:schemeClr val="dk1"/>
              </a:buClr>
              <a:buSzPts val="2400"/>
              <a:buNone/>
            </a:pPr>
            <a:r>
              <a:rPr lang="en-US"/>
              <a:t>Seminars</a:t>
            </a:r>
            <a:endParaRPr/>
          </a:p>
          <a:p>
            <a:pPr indent="0" lvl="1" marL="457200" rtl="0" algn="l">
              <a:lnSpc>
                <a:spcPct val="90000"/>
              </a:lnSpc>
              <a:spcBef>
                <a:spcPts val="1700"/>
              </a:spcBef>
              <a:spcAft>
                <a:spcPts val="0"/>
              </a:spcAft>
              <a:buClr>
                <a:schemeClr val="dk1"/>
              </a:buClr>
              <a:buSzPts val="2400"/>
              <a:buNone/>
            </a:pPr>
            <a:r>
              <a:rPr lang="en-US"/>
              <a:t>Workshops</a:t>
            </a:r>
            <a:endParaRPr/>
          </a:p>
          <a:p>
            <a:pPr indent="0" lvl="1" marL="457200" rtl="0" algn="l">
              <a:lnSpc>
                <a:spcPct val="90000"/>
              </a:lnSpc>
              <a:spcBef>
                <a:spcPts val="1700"/>
              </a:spcBef>
              <a:spcAft>
                <a:spcPts val="0"/>
              </a:spcAft>
              <a:buClr>
                <a:schemeClr val="dk1"/>
              </a:buClr>
              <a:buSzPts val="2400"/>
              <a:buNone/>
            </a:pPr>
            <a:r>
              <a:rPr lang="en-US"/>
              <a:t>Writing support services</a:t>
            </a:r>
            <a:endParaRPr/>
          </a:p>
          <a:p>
            <a:pPr indent="0" lvl="1" marL="457200" rtl="0" algn="l">
              <a:lnSpc>
                <a:spcPct val="90000"/>
              </a:lnSpc>
              <a:spcBef>
                <a:spcPts val="1700"/>
              </a:spcBef>
              <a:spcAft>
                <a:spcPts val="0"/>
              </a:spcAft>
              <a:buClr>
                <a:schemeClr val="lt1"/>
              </a:buClr>
              <a:buSzPts val="2400"/>
              <a:buNone/>
            </a:pPr>
            <a:r>
              <a:rPr lang="en-US">
                <a:solidFill>
                  <a:schemeClr val="lt1"/>
                </a:solidFill>
              </a:rPr>
              <a:t>Student research funding</a:t>
            </a:r>
            <a:endParaRPr/>
          </a:p>
          <a:p>
            <a:pPr indent="0" lvl="1" marL="457200" rtl="0" algn="l">
              <a:lnSpc>
                <a:spcPct val="90000"/>
              </a:lnSpc>
              <a:spcBef>
                <a:spcPts val="1700"/>
              </a:spcBef>
              <a:spcAft>
                <a:spcPts val="0"/>
              </a:spcAft>
              <a:buClr>
                <a:schemeClr val="dk1"/>
              </a:buClr>
              <a:buSzPts val="2400"/>
              <a:buNone/>
            </a:pPr>
            <a:r>
              <a:rPr lang="en-US"/>
              <a:t>Travel funds (PAA travel funds)</a:t>
            </a:r>
            <a:endParaRPr/>
          </a:p>
          <a:p>
            <a:pPr indent="0" lvl="1" marL="457200" rtl="0" algn="l">
              <a:lnSpc>
                <a:spcPct val="90000"/>
              </a:lnSpc>
              <a:spcBef>
                <a:spcPts val="1700"/>
              </a:spcBef>
              <a:spcAft>
                <a:spcPts val="0"/>
              </a:spcAft>
              <a:buClr>
                <a:schemeClr val="dk1"/>
              </a:buClr>
              <a:buSzPts val="2400"/>
              <a:buNone/>
            </a:pPr>
            <a:r>
              <a:rPr lang="en-US"/>
              <a:t>Poster Design and Printing Support</a:t>
            </a:r>
            <a:endParaRPr/>
          </a:p>
          <a:p>
            <a:pPr indent="0" lvl="1" marL="457200" rtl="0" algn="l">
              <a:lnSpc>
                <a:spcPct val="90000"/>
              </a:lnSpc>
              <a:spcBef>
                <a:spcPts val="1700"/>
              </a:spcBef>
              <a:spcAft>
                <a:spcPts val="0"/>
              </a:spcAft>
              <a:buClr>
                <a:schemeClr val="dk1"/>
              </a:buClr>
              <a:buSzPts val="2400"/>
              <a:buNone/>
            </a:pPr>
            <a:r>
              <a:rPr lang="en-US"/>
              <a:t>Data enclave</a:t>
            </a:r>
            <a:endParaRPr/>
          </a:p>
          <a:p>
            <a:pPr indent="0" lvl="1" marL="457200" rtl="0" algn="l">
              <a:lnSpc>
                <a:spcPct val="90000"/>
              </a:lnSpc>
              <a:spcBef>
                <a:spcPts val="1700"/>
              </a:spcBef>
              <a:spcAft>
                <a:spcPts val="0"/>
              </a:spcAft>
              <a:buClr>
                <a:schemeClr val="dk1"/>
              </a:buClr>
              <a:buSzPts val="2400"/>
              <a:buNone/>
            </a:pPr>
            <a:r>
              <a:t/>
            </a:r>
            <a:endParaRPr/>
          </a:p>
          <a:p>
            <a:pPr indent="0" lvl="0" marL="0" rtl="0" algn="l">
              <a:lnSpc>
                <a:spcPct val="90000"/>
              </a:lnSpc>
              <a:spcBef>
                <a:spcPts val="2200"/>
              </a:spcBef>
              <a:spcAft>
                <a:spcPts val="0"/>
              </a:spcAft>
              <a:buClr>
                <a:srgbClr val="FFFFFF"/>
              </a:buClr>
              <a:buSzPts val="28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4400"/>
              <a:buFont typeface="Arial"/>
              <a:buNone/>
            </a:pPr>
            <a:r>
              <a:rPr lang="en-US"/>
              <a:t>Student research funding</a:t>
            </a:r>
            <a:endParaRPr/>
          </a:p>
        </p:txBody>
      </p:sp>
      <p:sp>
        <p:nvSpPr>
          <p:cNvPr id="253" name="Google Shape;253;p4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FFFFFF"/>
              </a:buClr>
              <a:buSzPts val="2800"/>
              <a:buNone/>
            </a:pPr>
            <a:r>
              <a:rPr lang="en-US"/>
              <a:t>Up to $2,000 to help graduate students access the resources they need to develop, conduct or complete a research project.</a:t>
            </a:r>
            <a:endParaRPr/>
          </a:p>
          <a:p>
            <a:pPr indent="-457200" lvl="1" marL="914400" rtl="0" algn="l">
              <a:lnSpc>
                <a:spcPct val="90000"/>
              </a:lnSpc>
              <a:spcBef>
                <a:spcPts val="500"/>
              </a:spcBef>
              <a:spcAft>
                <a:spcPts val="0"/>
              </a:spcAft>
              <a:buClr>
                <a:schemeClr val="lt1"/>
              </a:buClr>
              <a:buSzPts val="2800"/>
              <a:buFont typeface="Arial"/>
              <a:buChar char="•"/>
            </a:pPr>
            <a:r>
              <a:rPr lang="en-US" sz="2800">
                <a:solidFill>
                  <a:schemeClr val="lt1"/>
                </a:solidFill>
              </a:rPr>
              <a:t>Travel</a:t>
            </a:r>
            <a:endParaRPr/>
          </a:p>
          <a:p>
            <a:pPr indent="-457200" lvl="1" marL="914400" rtl="0" algn="l">
              <a:lnSpc>
                <a:spcPct val="90000"/>
              </a:lnSpc>
              <a:spcBef>
                <a:spcPts val="500"/>
              </a:spcBef>
              <a:spcAft>
                <a:spcPts val="0"/>
              </a:spcAft>
              <a:buClr>
                <a:schemeClr val="lt1"/>
              </a:buClr>
              <a:buSzPts val="2800"/>
              <a:buFont typeface="Arial"/>
              <a:buChar char="•"/>
            </a:pPr>
            <a:r>
              <a:rPr lang="en-US" sz="2800">
                <a:solidFill>
                  <a:schemeClr val="lt1"/>
                </a:solidFill>
              </a:rPr>
              <a:t>Data or software</a:t>
            </a:r>
            <a:endParaRPr/>
          </a:p>
          <a:p>
            <a:pPr indent="-457200" lvl="1" marL="914400" rtl="0" algn="l">
              <a:lnSpc>
                <a:spcPct val="90000"/>
              </a:lnSpc>
              <a:spcBef>
                <a:spcPts val="500"/>
              </a:spcBef>
              <a:spcAft>
                <a:spcPts val="0"/>
              </a:spcAft>
              <a:buClr>
                <a:schemeClr val="lt1"/>
              </a:buClr>
              <a:buSzPts val="2800"/>
              <a:buFont typeface="Arial"/>
              <a:buChar char="•"/>
            </a:pPr>
            <a:r>
              <a:rPr lang="en-US" sz="2800">
                <a:solidFill>
                  <a:schemeClr val="lt1"/>
                </a:solidFill>
              </a:rPr>
              <a:t>Hire field researchers</a:t>
            </a:r>
            <a:endParaRPr/>
          </a:p>
          <a:p>
            <a:pPr indent="-457200" lvl="1" marL="914400" rtl="0" algn="l">
              <a:lnSpc>
                <a:spcPct val="90000"/>
              </a:lnSpc>
              <a:spcBef>
                <a:spcPts val="500"/>
              </a:spcBef>
              <a:spcAft>
                <a:spcPts val="0"/>
              </a:spcAft>
              <a:buClr>
                <a:schemeClr val="lt1"/>
              </a:buClr>
              <a:buSzPts val="2800"/>
              <a:buFont typeface="Arial"/>
              <a:buChar char="•"/>
            </a:pPr>
            <a:r>
              <a:rPr lang="en-US" sz="2800">
                <a:solidFill>
                  <a:schemeClr val="lt1"/>
                </a:solidFill>
              </a:rPr>
              <a:t>Pay participants</a:t>
            </a:r>
            <a:endParaRPr/>
          </a:p>
          <a:p>
            <a:pPr indent="-457200" lvl="1" marL="914400" rtl="0" algn="l">
              <a:lnSpc>
                <a:spcPct val="90000"/>
              </a:lnSpc>
              <a:spcBef>
                <a:spcPts val="500"/>
              </a:spcBef>
              <a:spcAft>
                <a:spcPts val="0"/>
              </a:spcAft>
              <a:buClr>
                <a:schemeClr val="lt1"/>
              </a:buClr>
              <a:buSzPts val="2800"/>
              <a:buFont typeface="Arial"/>
              <a:buChar char="•"/>
            </a:pPr>
            <a:r>
              <a:rPr lang="en-US" sz="2800">
                <a:solidFill>
                  <a:schemeClr val="lt1"/>
                </a:solidFill>
              </a:rPr>
              <a:t>Hire translator or transcriber</a:t>
            </a:r>
            <a:endParaRPr/>
          </a:p>
          <a:p>
            <a:pPr indent="0" lvl="0" marL="0" rtl="0" algn="l">
              <a:lnSpc>
                <a:spcPct val="90000"/>
              </a:lnSpc>
              <a:spcBef>
                <a:spcPts val="1000"/>
              </a:spcBef>
              <a:spcAft>
                <a:spcPts val="0"/>
              </a:spcAft>
              <a:buClr>
                <a:srgbClr val="FFFFFF"/>
              </a:buClr>
              <a:buSzPts val="2800"/>
              <a:buNone/>
            </a:pPr>
            <a:r>
              <a:rPr lang="en-US"/>
              <a:t>Deadlines:  October and February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FFFFF"/>
              </a:buClr>
              <a:buSzPts val="4400"/>
              <a:buFont typeface="Arial"/>
              <a:buNone/>
            </a:pPr>
            <a:r>
              <a:rPr lang="en-US"/>
              <a:t>Trivia!</a:t>
            </a:r>
            <a:endParaRPr/>
          </a:p>
        </p:txBody>
      </p:sp>
      <p:sp>
        <p:nvSpPr>
          <p:cNvPr id="259" name="Google Shape;259;p44"/>
          <p:cNvSpPr txBox="1"/>
          <p:nvPr>
            <p:ph idx="1" type="body"/>
          </p:nvPr>
        </p:nvSpPr>
        <p:spPr>
          <a:xfrm>
            <a:off x="628650" y="1063625"/>
            <a:ext cx="7886700" cy="43512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FFFFFF"/>
              </a:buClr>
              <a:buSzPts val="4000"/>
              <a:buNone/>
            </a:pPr>
            <a:r>
              <a:t/>
            </a:r>
            <a:endParaRPr sz="4000"/>
          </a:p>
          <a:p>
            <a:pPr indent="0" lvl="0" marL="0" rtl="0" algn="ctr">
              <a:lnSpc>
                <a:spcPct val="90000"/>
              </a:lnSpc>
              <a:spcBef>
                <a:spcPts val="1000"/>
              </a:spcBef>
              <a:spcAft>
                <a:spcPts val="0"/>
              </a:spcAft>
              <a:buClr>
                <a:srgbClr val="FFFFFF"/>
              </a:buClr>
              <a:buSzPts val="4000"/>
              <a:buNone/>
            </a:pPr>
            <a:r>
              <a:t/>
            </a:r>
            <a:endParaRPr sz="4000"/>
          </a:p>
          <a:p>
            <a:pPr indent="0" lvl="0" marL="0" rtl="0" algn="ctr">
              <a:lnSpc>
                <a:spcPct val="90000"/>
              </a:lnSpc>
              <a:spcBef>
                <a:spcPts val="1000"/>
              </a:spcBef>
              <a:spcAft>
                <a:spcPts val="0"/>
              </a:spcAft>
              <a:buClr>
                <a:srgbClr val="FFFFFF"/>
              </a:buClr>
              <a:buSzPts val="4000"/>
              <a:buNone/>
            </a:pPr>
            <a:r>
              <a:rPr lang="en-US" sz="4000"/>
              <a:t>3. What is the Minnesota state bird?</a:t>
            </a:r>
            <a:endParaRPr sz="4000"/>
          </a:p>
          <a:p>
            <a:pPr indent="0" lvl="0" marL="0" rtl="0" algn="ctr">
              <a:lnSpc>
                <a:spcPct val="90000"/>
              </a:lnSpc>
              <a:spcBef>
                <a:spcPts val="1000"/>
              </a:spcBef>
              <a:spcAft>
                <a:spcPts val="0"/>
              </a:spcAft>
              <a:buClr>
                <a:srgbClr val="FFFFFF"/>
              </a:buClr>
              <a:buSzPts val="4000"/>
              <a:buNone/>
            </a:pPr>
            <a:r>
              <a:t/>
            </a:r>
            <a:endParaRPr sz="4000"/>
          </a:p>
          <a:p>
            <a:pPr indent="1746250" lvl="0" marL="457200" rtl="0" algn="l">
              <a:lnSpc>
                <a:spcPct val="90000"/>
              </a:lnSpc>
              <a:spcBef>
                <a:spcPts val="1000"/>
              </a:spcBef>
              <a:spcAft>
                <a:spcPts val="0"/>
              </a:spcAft>
              <a:buSzPts val="4000"/>
              <a:buAutoNum type="alphaUcPeriod"/>
            </a:pPr>
            <a:r>
              <a:rPr lang="en-US" sz="4000"/>
              <a:t>Bald Eagle</a:t>
            </a:r>
            <a:endParaRPr sz="4000"/>
          </a:p>
          <a:p>
            <a:pPr indent="1746250" lvl="0" marL="457200" rtl="0" algn="l">
              <a:lnSpc>
                <a:spcPct val="90000"/>
              </a:lnSpc>
              <a:spcBef>
                <a:spcPts val="0"/>
              </a:spcBef>
              <a:spcAft>
                <a:spcPts val="0"/>
              </a:spcAft>
              <a:buSzPts val="4000"/>
              <a:buAutoNum type="alphaUcPeriod"/>
            </a:pPr>
            <a:r>
              <a:rPr lang="en-US" sz="4000"/>
              <a:t>Wild Turkey</a:t>
            </a:r>
            <a:endParaRPr sz="4000"/>
          </a:p>
          <a:p>
            <a:pPr indent="1746250" lvl="0" marL="457200" rtl="0" algn="l">
              <a:lnSpc>
                <a:spcPct val="90000"/>
              </a:lnSpc>
              <a:spcBef>
                <a:spcPts val="0"/>
              </a:spcBef>
              <a:spcAft>
                <a:spcPts val="0"/>
              </a:spcAft>
              <a:buSzPts val="4000"/>
              <a:buAutoNum type="alphaUcPeriod"/>
            </a:pPr>
            <a:r>
              <a:rPr lang="en-US" sz="4000"/>
              <a:t>Loon</a:t>
            </a:r>
            <a:endParaRPr sz="4000"/>
          </a:p>
          <a:p>
            <a:pPr indent="1746250" lvl="0" marL="457200" rtl="0" algn="l">
              <a:lnSpc>
                <a:spcPct val="90000"/>
              </a:lnSpc>
              <a:spcBef>
                <a:spcPts val="0"/>
              </a:spcBef>
              <a:spcAft>
                <a:spcPts val="0"/>
              </a:spcAft>
              <a:buSzPts val="4000"/>
              <a:buAutoNum type="alphaUcPeriod"/>
            </a:pPr>
            <a:r>
              <a:rPr lang="en-US" sz="4000"/>
              <a:t>Robin</a:t>
            </a:r>
            <a:endParaRPr sz="40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800"/>
              <a:buFont typeface="Arial"/>
              <a:buNone/>
            </a:pPr>
            <a:r>
              <a:rPr lang="en-US" sz="2800">
                <a:solidFill>
                  <a:schemeClr val="lt1"/>
                </a:solidFill>
              </a:rPr>
              <a:t>Benefits of Student Membership</a:t>
            </a:r>
            <a:endParaRPr/>
          </a:p>
        </p:txBody>
      </p:sp>
      <p:sp>
        <p:nvSpPr>
          <p:cNvPr id="266" name="Google Shape;266;p45"/>
          <p:cNvSpPr txBox="1"/>
          <p:nvPr>
            <p:ph idx="1" type="body"/>
          </p:nvPr>
        </p:nvSpPr>
        <p:spPr>
          <a:xfrm>
            <a:off x="628650" y="1825624"/>
            <a:ext cx="7886700" cy="48037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FFFFFF"/>
              </a:buClr>
              <a:buSzPts val="2800"/>
              <a:buNone/>
            </a:pPr>
            <a:r>
              <a:t/>
            </a:r>
            <a:endParaRPr/>
          </a:p>
          <a:p>
            <a:pPr indent="0" lvl="1" marL="457200" rtl="0" algn="l">
              <a:lnSpc>
                <a:spcPct val="90000"/>
              </a:lnSpc>
              <a:spcBef>
                <a:spcPts val="2300"/>
              </a:spcBef>
              <a:spcAft>
                <a:spcPts val="0"/>
              </a:spcAft>
              <a:buClr>
                <a:schemeClr val="dk1"/>
              </a:buClr>
              <a:buSzPts val="2400"/>
              <a:buNone/>
            </a:pPr>
            <a:r>
              <a:rPr lang="en-US"/>
              <a:t>Seminars</a:t>
            </a:r>
            <a:endParaRPr/>
          </a:p>
          <a:p>
            <a:pPr indent="0" lvl="1" marL="457200" rtl="0" algn="l">
              <a:lnSpc>
                <a:spcPct val="90000"/>
              </a:lnSpc>
              <a:spcBef>
                <a:spcPts val="1700"/>
              </a:spcBef>
              <a:spcAft>
                <a:spcPts val="0"/>
              </a:spcAft>
              <a:buClr>
                <a:schemeClr val="dk1"/>
              </a:buClr>
              <a:buSzPts val="2400"/>
              <a:buNone/>
            </a:pPr>
            <a:r>
              <a:rPr lang="en-US"/>
              <a:t>Workshops</a:t>
            </a:r>
            <a:endParaRPr/>
          </a:p>
          <a:p>
            <a:pPr indent="0" lvl="1" marL="457200" rtl="0" algn="l">
              <a:lnSpc>
                <a:spcPct val="90000"/>
              </a:lnSpc>
              <a:spcBef>
                <a:spcPts val="1700"/>
              </a:spcBef>
              <a:spcAft>
                <a:spcPts val="0"/>
              </a:spcAft>
              <a:buClr>
                <a:schemeClr val="dk1"/>
              </a:buClr>
              <a:buSzPts val="2400"/>
              <a:buNone/>
            </a:pPr>
            <a:r>
              <a:rPr lang="en-US"/>
              <a:t>Writing support services</a:t>
            </a:r>
            <a:endParaRPr/>
          </a:p>
          <a:p>
            <a:pPr indent="0" lvl="1" marL="457200" rtl="0" algn="l">
              <a:lnSpc>
                <a:spcPct val="90000"/>
              </a:lnSpc>
              <a:spcBef>
                <a:spcPts val="1700"/>
              </a:spcBef>
              <a:spcAft>
                <a:spcPts val="0"/>
              </a:spcAft>
              <a:buClr>
                <a:schemeClr val="dk1"/>
              </a:buClr>
              <a:buSzPts val="2400"/>
              <a:buNone/>
            </a:pPr>
            <a:r>
              <a:rPr lang="en-US"/>
              <a:t>NEW: Student research grants</a:t>
            </a:r>
            <a:endParaRPr/>
          </a:p>
          <a:p>
            <a:pPr indent="0" lvl="1" marL="457200" rtl="0" algn="l">
              <a:lnSpc>
                <a:spcPct val="90000"/>
              </a:lnSpc>
              <a:spcBef>
                <a:spcPts val="1700"/>
              </a:spcBef>
              <a:spcAft>
                <a:spcPts val="0"/>
              </a:spcAft>
              <a:buClr>
                <a:schemeClr val="lt1"/>
              </a:buClr>
              <a:buSzPts val="2400"/>
              <a:buNone/>
            </a:pPr>
            <a:r>
              <a:rPr lang="en-US">
                <a:solidFill>
                  <a:schemeClr val="lt1"/>
                </a:solidFill>
              </a:rPr>
              <a:t>Conference/Travel funds </a:t>
            </a:r>
            <a:endParaRPr/>
          </a:p>
          <a:p>
            <a:pPr indent="0" lvl="1" marL="457200" rtl="0" algn="l">
              <a:lnSpc>
                <a:spcPct val="90000"/>
              </a:lnSpc>
              <a:spcBef>
                <a:spcPts val="1700"/>
              </a:spcBef>
              <a:spcAft>
                <a:spcPts val="0"/>
              </a:spcAft>
              <a:buClr>
                <a:schemeClr val="dk1"/>
              </a:buClr>
              <a:buSzPts val="2400"/>
              <a:buNone/>
            </a:pPr>
            <a:r>
              <a:rPr lang="en-US"/>
              <a:t>Poster Design and Printing Support</a:t>
            </a:r>
            <a:endParaRPr/>
          </a:p>
          <a:p>
            <a:pPr indent="0" lvl="1" marL="457200" rtl="0" algn="l">
              <a:lnSpc>
                <a:spcPct val="90000"/>
              </a:lnSpc>
              <a:spcBef>
                <a:spcPts val="1700"/>
              </a:spcBef>
              <a:spcAft>
                <a:spcPts val="0"/>
              </a:spcAft>
              <a:buClr>
                <a:schemeClr val="dk1"/>
              </a:buClr>
              <a:buSzPts val="2400"/>
              <a:buNone/>
            </a:pPr>
            <a:r>
              <a:rPr lang="en-US"/>
              <a:t>Data enclave </a:t>
            </a:r>
            <a:endParaRPr/>
          </a:p>
          <a:p>
            <a:pPr indent="0" lvl="1" marL="457200" rtl="0" algn="l">
              <a:lnSpc>
                <a:spcPct val="90000"/>
              </a:lnSpc>
              <a:spcBef>
                <a:spcPts val="1700"/>
              </a:spcBef>
              <a:spcAft>
                <a:spcPts val="0"/>
              </a:spcAft>
              <a:buClr>
                <a:schemeClr val="dk1"/>
              </a:buClr>
              <a:buSzPts val="2400"/>
              <a:buNone/>
            </a:pPr>
            <a:r>
              <a:t/>
            </a:r>
            <a:endParaRPr/>
          </a:p>
          <a:p>
            <a:pPr indent="0" lvl="0" marL="0" rtl="0" algn="l">
              <a:lnSpc>
                <a:spcPct val="90000"/>
              </a:lnSpc>
              <a:spcBef>
                <a:spcPts val="2200"/>
              </a:spcBef>
              <a:spcAft>
                <a:spcPts val="0"/>
              </a:spcAft>
              <a:buClr>
                <a:srgbClr val="FFFFFF"/>
              </a:buClr>
              <a:buSzPts val="28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6"/>
          <p:cNvSpPr txBox="1"/>
          <p:nvPr>
            <p:ph type="title"/>
          </p:nvPr>
        </p:nvSpPr>
        <p:spPr>
          <a:xfrm>
            <a:off x="628650" y="76200"/>
            <a:ext cx="78867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FFFFF"/>
              </a:buClr>
              <a:buSzPts val="4400"/>
              <a:buFont typeface="Arial"/>
              <a:buNone/>
            </a:pPr>
            <a:r>
              <a:rPr lang="en-US"/>
              <a:t>Conference/Travel Funding</a:t>
            </a:r>
            <a:endParaRPr/>
          </a:p>
        </p:txBody>
      </p:sp>
      <p:sp>
        <p:nvSpPr>
          <p:cNvPr id="273" name="Google Shape;273;p46"/>
          <p:cNvSpPr txBox="1"/>
          <p:nvPr>
            <p:ph idx="1" type="body"/>
          </p:nvPr>
        </p:nvSpPr>
        <p:spPr>
          <a:xfrm>
            <a:off x="6781800" y="2133600"/>
            <a:ext cx="1981200" cy="38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FFFFFF"/>
              </a:buClr>
              <a:buSzPts val="2400"/>
              <a:buNone/>
            </a:pPr>
            <a:r>
              <a:rPr lang="en-US" sz="2400"/>
              <a:t>Assistance with cost of attending PAA and other conferences</a:t>
            </a:r>
            <a:endParaRPr/>
          </a:p>
        </p:txBody>
      </p:sp>
      <p:pic>
        <p:nvPicPr>
          <p:cNvPr id="274" name="Google Shape;274;p46"/>
          <p:cNvPicPr preferRelativeResize="0"/>
          <p:nvPr/>
        </p:nvPicPr>
        <p:blipFill rotWithShape="1">
          <a:blip r:embed="rId3">
            <a:alphaModFix/>
          </a:blip>
          <a:srcRect b="0" l="0" r="0" t="0"/>
          <a:stretch/>
        </p:blipFill>
        <p:spPr>
          <a:xfrm>
            <a:off x="380999" y="1219200"/>
            <a:ext cx="6352371" cy="51746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FFFFF"/>
              </a:buClr>
              <a:buSzPts val="4400"/>
              <a:buFont typeface="Arial"/>
              <a:buNone/>
            </a:pPr>
            <a:r>
              <a:rPr lang="en-US"/>
              <a:t>Trivia!</a:t>
            </a:r>
            <a:endParaRPr/>
          </a:p>
        </p:txBody>
      </p:sp>
      <p:sp>
        <p:nvSpPr>
          <p:cNvPr id="280" name="Google Shape;280;p47"/>
          <p:cNvSpPr txBox="1"/>
          <p:nvPr>
            <p:ph idx="1" type="body"/>
          </p:nvPr>
        </p:nvSpPr>
        <p:spPr>
          <a:xfrm>
            <a:off x="628650" y="1292225"/>
            <a:ext cx="7886700" cy="4918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FFFFFF"/>
              </a:buClr>
              <a:buSzPts val="4000"/>
              <a:buNone/>
            </a:pPr>
            <a:r>
              <a:t/>
            </a:r>
            <a:endParaRPr sz="4000"/>
          </a:p>
          <a:p>
            <a:pPr indent="0" lvl="0" marL="0" rtl="0" algn="ctr">
              <a:lnSpc>
                <a:spcPct val="90000"/>
              </a:lnSpc>
              <a:spcBef>
                <a:spcPts val="1000"/>
              </a:spcBef>
              <a:spcAft>
                <a:spcPts val="0"/>
              </a:spcAft>
              <a:buClr>
                <a:srgbClr val="FFFFFF"/>
              </a:buClr>
              <a:buSzPts val="4000"/>
              <a:buNone/>
            </a:pPr>
            <a:r>
              <a:t/>
            </a:r>
            <a:endParaRPr sz="4000"/>
          </a:p>
          <a:p>
            <a:pPr indent="0" lvl="0" marL="0" rtl="0" algn="ctr">
              <a:lnSpc>
                <a:spcPct val="90000"/>
              </a:lnSpc>
              <a:spcBef>
                <a:spcPts val="1000"/>
              </a:spcBef>
              <a:spcAft>
                <a:spcPts val="0"/>
              </a:spcAft>
              <a:buClr>
                <a:srgbClr val="FFFFFF"/>
              </a:buClr>
              <a:buSzPts val="4000"/>
              <a:buNone/>
            </a:pPr>
            <a:r>
              <a:rPr lang="en-US" sz="4000"/>
              <a:t>4. What is the Minnesota state fish?</a:t>
            </a:r>
            <a:endParaRPr sz="4000"/>
          </a:p>
          <a:p>
            <a:pPr indent="1860550" lvl="0" marL="457200" rtl="0" algn="l">
              <a:lnSpc>
                <a:spcPct val="90000"/>
              </a:lnSpc>
              <a:spcBef>
                <a:spcPts val="1000"/>
              </a:spcBef>
              <a:spcAft>
                <a:spcPts val="0"/>
              </a:spcAft>
              <a:buSzPts val="4000"/>
              <a:buAutoNum type="alphaUcPeriod"/>
            </a:pPr>
            <a:r>
              <a:rPr lang="en-US" sz="4000"/>
              <a:t>Walleye</a:t>
            </a:r>
            <a:endParaRPr sz="4000"/>
          </a:p>
          <a:p>
            <a:pPr indent="1860550" lvl="0" marL="457200" rtl="0" algn="l">
              <a:lnSpc>
                <a:spcPct val="90000"/>
              </a:lnSpc>
              <a:spcBef>
                <a:spcPts val="0"/>
              </a:spcBef>
              <a:spcAft>
                <a:spcPts val="0"/>
              </a:spcAft>
              <a:buSzPts val="4000"/>
              <a:buAutoNum type="alphaUcPeriod"/>
            </a:pPr>
            <a:r>
              <a:rPr lang="en-US" sz="4000"/>
              <a:t>Northern Pike</a:t>
            </a:r>
            <a:endParaRPr sz="4000"/>
          </a:p>
          <a:p>
            <a:pPr indent="1860550" lvl="0" marL="457200" rtl="0" algn="l">
              <a:lnSpc>
                <a:spcPct val="90000"/>
              </a:lnSpc>
              <a:spcBef>
                <a:spcPts val="0"/>
              </a:spcBef>
              <a:spcAft>
                <a:spcPts val="0"/>
              </a:spcAft>
              <a:buSzPts val="4000"/>
              <a:buAutoNum type="alphaUcPeriod"/>
            </a:pPr>
            <a:r>
              <a:rPr lang="en-US" sz="4000"/>
              <a:t>Smallmouth Bass</a:t>
            </a:r>
            <a:endParaRPr sz="4000"/>
          </a:p>
          <a:p>
            <a:pPr indent="1860550" lvl="0" marL="457200" rtl="0" algn="l">
              <a:lnSpc>
                <a:spcPct val="90000"/>
              </a:lnSpc>
              <a:spcBef>
                <a:spcPts val="0"/>
              </a:spcBef>
              <a:spcAft>
                <a:spcPts val="0"/>
              </a:spcAft>
              <a:buSzPts val="4000"/>
              <a:buAutoNum type="alphaUcPeriod"/>
            </a:pPr>
            <a:r>
              <a:rPr lang="en-US" sz="4000"/>
              <a:t>Catfish</a:t>
            </a:r>
            <a:endParaRPr sz="40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800"/>
              <a:buFont typeface="Arial"/>
              <a:buNone/>
            </a:pPr>
            <a:r>
              <a:rPr lang="en-US" sz="2800">
                <a:solidFill>
                  <a:schemeClr val="lt1"/>
                </a:solidFill>
              </a:rPr>
              <a:t>Benefits of Student Membership</a:t>
            </a:r>
            <a:endParaRPr/>
          </a:p>
        </p:txBody>
      </p:sp>
      <p:sp>
        <p:nvSpPr>
          <p:cNvPr id="287" name="Google Shape;287;p48"/>
          <p:cNvSpPr txBox="1"/>
          <p:nvPr>
            <p:ph idx="1" type="body"/>
          </p:nvPr>
        </p:nvSpPr>
        <p:spPr>
          <a:xfrm>
            <a:off x="628650" y="1825624"/>
            <a:ext cx="7886700" cy="48037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FFFFFF"/>
              </a:buClr>
              <a:buSzPts val="2800"/>
              <a:buNone/>
            </a:pPr>
            <a:r>
              <a:t/>
            </a:r>
            <a:endParaRPr/>
          </a:p>
          <a:p>
            <a:pPr indent="0" lvl="1" marL="457200" rtl="0" algn="l">
              <a:lnSpc>
                <a:spcPct val="90000"/>
              </a:lnSpc>
              <a:spcBef>
                <a:spcPts val="2300"/>
              </a:spcBef>
              <a:spcAft>
                <a:spcPts val="0"/>
              </a:spcAft>
              <a:buClr>
                <a:schemeClr val="dk1"/>
              </a:buClr>
              <a:buSzPts val="2400"/>
              <a:buNone/>
            </a:pPr>
            <a:r>
              <a:rPr lang="en-US"/>
              <a:t>Seminars</a:t>
            </a:r>
            <a:endParaRPr/>
          </a:p>
          <a:p>
            <a:pPr indent="0" lvl="1" marL="457200" rtl="0" algn="l">
              <a:lnSpc>
                <a:spcPct val="90000"/>
              </a:lnSpc>
              <a:spcBef>
                <a:spcPts val="1700"/>
              </a:spcBef>
              <a:spcAft>
                <a:spcPts val="0"/>
              </a:spcAft>
              <a:buClr>
                <a:schemeClr val="dk1"/>
              </a:buClr>
              <a:buSzPts val="2400"/>
              <a:buNone/>
            </a:pPr>
            <a:r>
              <a:rPr lang="en-US"/>
              <a:t>Workshops</a:t>
            </a:r>
            <a:endParaRPr/>
          </a:p>
          <a:p>
            <a:pPr indent="0" lvl="1" marL="457200" rtl="0" algn="l">
              <a:lnSpc>
                <a:spcPct val="90000"/>
              </a:lnSpc>
              <a:spcBef>
                <a:spcPts val="1700"/>
              </a:spcBef>
              <a:spcAft>
                <a:spcPts val="0"/>
              </a:spcAft>
              <a:buClr>
                <a:schemeClr val="dk1"/>
              </a:buClr>
              <a:buSzPts val="2400"/>
              <a:buNone/>
            </a:pPr>
            <a:r>
              <a:rPr lang="en-US"/>
              <a:t>Writing support services</a:t>
            </a:r>
            <a:endParaRPr/>
          </a:p>
          <a:p>
            <a:pPr indent="0" lvl="1" marL="457200" rtl="0" algn="l">
              <a:lnSpc>
                <a:spcPct val="90000"/>
              </a:lnSpc>
              <a:spcBef>
                <a:spcPts val="1700"/>
              </a:spcBef>
              <a:spcAft>
                <a:spcPts val="0"/>
              </a:spcAft>
              <a:buClr>
                <a:schemeClr val="dk1"/>
              </a:buClr>
              <a:buSzPts val="2400"/>
              <a:buNone/>
            </a:pPr>
            <a:r>
              <a:rPr lang="en-US"/>
              <a:t>NEW: Student research grants</a:t>
            </a:r>
            <a:endParaRPr/>
          </a:p>
          <a:p>
            <a:pPr indent="0" lvl="1" marL="457200" rtl="0" algn="l">
              <a:lnSpc>
                <a:spcPct val="90000"/>
              </a:lnSpc>
              <a:spcBef>
                <a:spcPts val="1700"/>
              </a:spcBef>
              <a:spcAft>
                <a:spcPts val="0"/>
              </a:spcAft>
              <a:buClr>
                <a:schemeClr val="dk1"/>
              </a:buClr>
              <a:buSzPts val="2400"/>
              <a:buNone/>
            </a:pPr>
            <a:r>
              <a:rPr lang="en-US"/>
              <a:t>Conference/Travel funds </a:t>
            </a:r>
            <a:endParaRPr/>
          </a:p>
          <a:p>
            <a:pPr indent="0" lvl="1" marL="457200" rtl="0" algn="l">
              <a:lnSpc>
                <a:spcPct val="90000"/>
              </a:lnSpc>
              <a:spcBef>
                <a:spcPts val="1700"/>
              </a:spcBef>
              <a:spcAft>
                <a:spcPts val="0"/>
              </a:spcAft>
              <a:buClr>
                <a:schemeClr val="lt1"/>
              </a:buClr>
              <a:buSzPts val="2400"/>
              <a:buNone/>
            </a:pPr>
            <a:r>
              <a:rPr lang="en-US">
                <a:solidFill>
                  <a:schemeClr val="lt1"/>
                </a:solidFill>
              </a:rPr>
              <a:t>Poster Design and Printing Support</a:t>
            </a:r>
            <a:endParaRPr/>
          </a:p>
          <a:p>
            <a:pPr indent="0" lvl="1" marL="457200" rtl="0" algn="l">
              <a:lnSpc>
                <a:spcPct val="90000"/>
              </a:lnSpc>
              <a:spcBef>
                <a:spcPts val="1700"/>
              </a:spcBef>
              <a:spcAft>
                <a:spcPts val="0"/>
              </a:spcAft>
              <a:buClr>
                <a:schemeClr val="dk1"/>
              </a:buClr>
              <a:buSzPts val="2400"/>
              <a:buNone/>
            </a:pPr>
            <a:r>
              <a:rPr lang="en-US"/>
              <a:t>Data enclave</a:t>
            </a:r>
            <a:endParaRPr/>
          </a:p>
          <a:p>
            <a:pPr indent="0" lvl="1" marL="457200" rtl="0" algn="l">
              <a:lnSpc>
                <a:spcPct val="90000"/>
              </a:lnSpc>
              <a:spcBef>
                <a:spcPts val="1700"/>
              </a:spcBef>
              <a:spcAft>
                <a:spcPts val="0"/>
              </a:spcAft>
              <a:buClr>
                <a:schemeClr val="dk1"/>
              </a:buClr>
              <a:buSzPts val="2400"/>
              <a:buNone/>
            </a:pPr>
            <a:r>
              <a:t/>
            </a:r>
            <a:endParaRPr/>
          </a:p>
          <a:p>
            <a:pPr indent="0" lvl="0" marL="0" rtl="0" algn="l">
              <a:lnSpc>
                <a:spcPct val="90000"/>
              </a:lnSpc>
              <a:spcBef>
                <a:spcPts val="2200"/>
              </a:spcBef>
              <a:spcAft>
                <a:spcPts val="0"/>
              </a:spcAft>
              <a:buClr>
                <a:srgbClr val="FFFFFF"/>
              </a:buClr>
              <a:buSzPts val="28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9"/>
          <p:cNvSpPr txBox="1"/>
          <p:nvPr>
            <p:ph type="title"/>
          </p:nvPr>
        </p:nvSpPr>
        <p:spPr>
          <a:xfrm>
            <a:off x="628650" y="-228600"/>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3600"/>
              <a:buFont typeface="Arial"/>
              <a:buNone/>
            </a:pPr>
            <a:r>
              <a:rPr lang="en-US" sz="3600"/>
              <a:t>Poster Design and Printing Support</a:t>
            </a:r>
            <a:endParaRPr/>
          </a:p>
        </p:txBody>
      </p:sp>
      <p:sp>
        <p:nvSpPr>
          <p:cNvPr id="294" name="Google Shape;294;p49"/>
          <p:cNvSpPr txBox="1"/>
          <p:nvPr/>
        </p:nvSpPr>
        <p:spPr>
          <a:xfrm>
            <a:off x="2971800" y="1752600"/>
            <a:ext cx="2133600"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lt2"/>
                </a:solidFill>
                <a:latin typeface="Arial"/>
                <a:ea typeface="Arial"/>
                <a:cs typeface="Arial"/>
                <a:sym typeface="Arial"/>
              </a:rPr>
              <a:t>Insert poster examples</a:t>
            </a:r>
            <a:endParaRPr/>
          </a:p>
        </p:txBody>
      </p:sp>
      <p:pic>
        <p:nvPicPr>
          <p:cNvPr descr="Screen Clipping" id="295" name="Google Shape;295;p49"/>
          <p:cNvPicPr preferRelativeResize="0"/>
          <p:nvPr/>
        </p:nvPicPr>
        <p:blipFill rotWithShape="1">
          <a:blip r:embed="rId3">
            <a:alphaModFix/>
          </a:blip>
          <a:srcRect b="0" l="0" r="0" t="0"/>
          <a:stretch/>
        </p:blipFill>
        <p:spPr>
          <a:xfrm>
            <a:off x="0" y="1137047"/>
            <a:ext cx="9144000" cy="458390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2"/>
          <p:cNvSpPr txBox="1"/>
          <p:nvPr>
            <p:ph type="ctrTitle"/>
          </p:nvPr>
        </p:nvSpPr>
        <p:spPr>
          <a:xfrm>
            <a:off x="685800" y="214073"/>
            <a:ext cx="7772400" cy="10431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US"/>
              <a:t>Cast of Characters</a:t>
            </a:r>
            <a:endParaRPr/>
          </a:p>
        </p:txBody>
      </p:sp>
      <p:sp>
        <p:nvSpPr>
          <p:cNvPr id="174" name="Google Shape;174;p32"/>
          <p:cNvSpPr txBox="1"/>
          <p:nvPr>
            <p:ph idx="1" type="subTitle"/>
          </p:nvPr>
        </p:nvSpPr>
        <p:spPr>
          <a:xfrm>
            <a:off x="471500" y="1585925"/>
            <a:ext cx="8501100" cy="42006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Clr>
                <a:schemeClr val="lt1"/>
              </a:buClr>
              <a:buSzPts val="2220"/>
              <a:buFont typeface="Arial"/>
              <a:buNone/>
            </a:pPr>
            <a:r>
              <a:rPr lang="en-US" sz="2420">
                <a:solidFill>
                  <a:schemeClr val="lt1"/>
                </a:solidFill>
              </a:rPr>
              <a:t>Rob Warren, MPC Director and Pop Health Training Co-Director</a:t>
            </a:r>
            <a:endParaRPr sz="2420">
              <a:solidFill>
                <a:schemeClr val="lt1"/>
              </a:solidFill>
            </a:endParaRPr>
          </a:p>
          <a:p>
            <a:pPr indent="0" lvl="0" marL="0" rtl="0" algn="ctr">
              <a:spcBef>
                <a:spcPts val="0"/>
              </a:spcBef>
              <a:spcAft>
                <a:spcPts val="0"/>
              </a:spcAft>
              <a:buClr>
                <a:schemeClr val="lt1"/>
              </a:buClr>
              <a:buSzPts val="2220"/>
              <a:buFont typeface="Arial"/>
              <a:buNone/>
            </a:pPr>
            <a:r>
              <a:rPr lang="en-US" sz="2420">
                <a:solidFill>
                  <a:schemeClr val="lt1"/>
                </a:solidFill>
              </a:rPr>
              <a:t>Ann Meier, MPC Training Director</a:t>
            </a:r>
            <a:endParaRPr sz="2600">
              <a:solidFill>
                <a:schemeClr val="lt1"/>
              </a:solidFill>
            </a:endParaRPr>
          </a:p>
          <a:p>
            <a:pPr indent="0" lvl="0" marL="0" rtl="0" algn="ctr">
              <a:spcBef>
                <a:spcPts val="1000"/>
              </a:spcBef>
              <a:spcAft>
                <a:spcPts val="0"/>
              </a:spcAft>
              <a:buClr>
                <a:schemeClr val="lt1"/>
              </a:buClr>
              <a:buSzPts val="2220"/>
              <a:buFont typeface="Arial"/>
              <a:buNone/>
            </a:pPr>
            <a:r>
              <a:rPr lang="en-US" sz="2420">
                <a:solidFill>
                  <a:schemeClr val="lt1"/>
                </a:solidFill>
              </a:rPr>
              <a:t>Theresa Osypuk, MPC Associate Director and </a:t>
            </a:r>
            <a:endParaRPr sz="2600">
              <a:solidFill>
                <a:schemeClr val="lt1"/>
              </a:solidFill>
            </a:endParaRPr>
          </a:p>
          <a:p>
            <a:pPr indent="0" lvl="0" marL="0" rtl="0" algn="ctr">
              <a:spcBef>
                <a:spcPts val="1000"/>
              </a:spcBef>
              <a:spcAft>
                <a:spcPts val="0"/>
              </a:spcAft>
              <a:buNone/>
            </a:pPr>
            <a:r>
              <a:rPr lang="en-US" sz="2420">
                <a:solidFill>
                  <a:schemeClr val="lt1"/>
                </a:solidFill>
              </a:rPr>
              <a:t>Pop Health Training Co-Director</a:t>
            </a:r>
            <a:endParaRPr sz="2420">
              <a:solidFill>
                <a:schemeClr val="lt1"/>
              </a:solidFill>
            </a:endParaRPr>
          </a:p>
          <a:p>
            <a:pPr indent="0" lvl="0" marL="0" rtl="0" algn="ctr">
              <a:spcBef>
                <a:spcPts val="1000"/>
              </a:spcBef>
              <a:spcAft>
                <a:spcPts val="0"/>
              </a:spcAft>
              <a:buClr>
                <a:schemeClr val="lt1"/>
              </a:buClr>
              <a:buSzPts val="2220"/>
              <a:buFont typeface="Arial"/>
              <a:buNone/>
            </a:pPr>
            <a:r>
              <a:rPr lang="en-US" sz="2420">
                <a:solidFill>
                  <a:schemeClr val="lt1"/>
                </a:solidFill>
              </a:rPr>
              <a:t>Rachel Magennis, Pop Studies Training Coordinator</a:t>
            </a:r>
            <a:endParaRPr sz="2600">
              <a:solidFill>
                <a:schemeClr val="lt1"/>
              </a:solidFill>
            </a:endParaRPr>
          </a:p>
          <a:p>
            <a:pPr indent="0" lvl="0" marL="0" rtl="0" algn="ctr">
              <a:spcBef>
                <a:spcPts val="1000"/>
              </a:spcBef>
              <a:spcAft>
                <a:spcPts val="0"/>
              </a:spcAft>
              <a:buClr>
                <a:schemeClr val="lt1"/>
              </a:buClr>
              <a:buSzPts val="2220"/>
              <a:buFont typeface="Arial"/>
              <a:buNone/>
            </a:pPr>
            <a:r>
              <a:rPr lang="en-US" sz="2420">
                <a:solidFill>
                  <a:schemeClr val="lt1"/>
                </a:solidFill>
              </a:rPr>
              <a:t>Lindsey Fabian, Training Manager</a:t>
            </a:r>
            <a:endParaRPr sz="26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5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FFFFF"/>
              </a:buClr>
              <a:buSzPts val="4400"/>
              <a:buFont typeface="Arial"/>
              <a:buNone/>
            </a:pPr>
            <a:r>
              <a:rPr lang="en-US"/>
              <a:t>Trivia!</a:t>
            </a:r>
            <a:endParaRPr/>
          </a:p>
        </p:txBody>
      </p:sp>
      <p:sp>
        <p:nvSpPr>
          <p:cNvPr id="301" name="Google Shape;301;p50"/>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FFFFFF"/>
              </a:buClr>
              <a:buSzPts val="4000"/>
              <a:buNone/>
            </a:pPr>
            <a:r>
              <a:t/>
            </a:r>
            <a:endParaRPr sz="4000"/>
          </a:p>
          <a:p>
            <a:pPr indent="0" lvl="0" marL="0" rtl="0" algn="ctr">
              <a:lnSpc>
                <a:spcPct val="90000"/>
              </a:lnSpc>
              <a:spcBef>
                <a:spcPts val="1000"/>
              </a:spcBef>
              <a:spcAft>
                <a:spcPts val="0"/>
              </a:spcAft>
              <a:buClr>
                <a:srgbClr val="FFFFFF"/>
              </a:buClr>
              <a:buSzPts val="4000"/>
              <a:buNone/>
            </a:pPr>
            <a:r>
              <a:rPr lang="en-US" sz="4000"/>
              <a:t>5. How many lakes does Minnesota really have?</a:t>
            </a:r>
            <a:endParaRPr sz="4000"/>
          </a:p>
          <a:p>
            <a:pPr indent="1860550" lvl="0" marL="457200" marR="0" rtl="0" algn="l">
              <a:lnSpc>
                <a:spcPct val="90000"/>
              </a:lnSpc>
              <a:spcBef>
                <a:spcPts val="1000"/>
              </a:spcBef>
              <a:spcAft>
                <a:spcPts val="0"/>
              </a:spcAft>
              <a:buSzPts val="4000"/>
              <a:buAutoNum type="alphaUcPeriod"/>
            </a:pPr>
            <a:r>
              <a:rPr lang="en-US" sz="4000"/>
              <a:t>9,233</a:t>
            </a:r>
            <a:endParaRPr sz="4000"/>
          </a:p>
          <a:p>
            <a:pPr indent="1860550" lvl="0" marL="457200" marR="0" rtl="0" algn="l">
              <a:lnSpc>
                <a:spcPct val="90000"/>
              </a:lnSpc>
              <a:spcBef>
                <a:spcPts val="0"/>
              </a:spcBef>
              <a:spcAft>
                <a:spcPts val="0"/>
              </a:spcAft>
              <a:buSzPts val="4000"/>
              <a:buAutoNum type="alphaUcPeriod"/>
            </a:pPr>
            <a:r>
              <a:rPr lang="en-US" sz="4000"/>
              <a:t>15,291</a:t>
            </a:r>
            <a:endParaRPr sz="4000"/>
          </a:p>
          <a:p>
            <a:pPr indent="1860550" lvl="0" marL="457200" marR="0" rtl="0" algn="l">
              <a:lnSpc>
                <a:spcPct val="90000"/>
              </a:lnSpc>
              <a:spcBef>
                <a:spcPts val="0"/>
              </a:spcBef>
              <a:spcAft>
                <a:spcPts val="0"/>
              </a:spcAft>
              <a:buSzPts val="4000"/>
              <a:buAutoNum type="alphaUcPeriod"/>
            </a:pPr>
            <a:r>
              <a:rPr lang="en-US" sz="4000"/>
              <a:t>12,802</a:t>
            </a:r>
            <a:endParaRPr sz="4000"/>
          </a:p>
          <a:p>
            <a:pPr indent="1860550" lvl="0" marL="457200" marR="0" rtl="0" algn="l">
              <a:lnSpc>
                <a:spcPct val="90000"/>
              </a:lnSpc>
              <a:spcBef>
                <a:spcPts val="0"/>
              </a:spcBef>
              <a:spcAft>
                <a:spcPts val="0"/>
              </a:spcAft>
              <a:buSzPts val="4000"/>
              <a:buAutoNum type="alphaUcPeriod"/>
            </a:pPr>
            <a:r>
              <a:rPr lang="en-US" sz="4000"/>
              <a:t>22,905</a:t>
            </a:r>
            <a:endParaRPr sz="2400">
              <a:solidFill>
                <a:schemeClr val="lt1"/>
              </a:solidFill>
            </a:endParaRPr>
          </a:p>
          <a:p>
            <a:pPr indent="0" lvl="0" marL="0" rtl="0" algn="l">
              <a:lnSpc>
                <a:spcPct val="90000"/>
              </a:lnSpc>
              <a:spcBef>
                <a:spcPts val="1000"/>
              </a:spcBef>
              <a:spcAft>
                <a:spcPts val="0"/>
              </a:spcAft>
              <a:buClr>
                <a:srgbClr val="FFFFFF"/>
              </a:buClr>
              <a:buSzPts val="4000"/>
              <a:buNone/>
            </a:pPr>
            <a:r>
              <a:t/>
            </a:r>
            <a:endParaRPr sz="4000"/>
          </a:p>
          <a:p>
            <a:pPr indent="0" lvl="0" marL="0" rtl="0" algn="ctr">
              <a:lnSpc>
                <a:spcPct val="90000"/>
              </a:lnSpc>
              <a:spcBef>
                <a:spcPts val="1000"/>
              </a:spcBef>
              <a:spcAft>
                <a:spcPts val="0"/>
              </a:spcAft>
              <a:buClr>
                <a:srgbClr val="FFFFFF"/>
              </a:buClr>
              <a:buSzPts val="4000"/>
              <a:buNone/>
            </a:pPr>
            <a:r>
              <a:t/>
            </a:r>
            <a:endParaRPr sz="40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5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800"/>
              <a:buFont typeface="Arial"/>
              <a:buNone/>
            </a:pPr>
            <a:r>
              <a:rPr lang="en-US" sz="2800">
                <a:solidFill>
                  <a:schemeClr val="lt1"/>
                </a:solidFill>
              </a:rPr>
              <a:t>Benefits of Student Membership</a:t>
            </a:r>
            <a:endParaRPr/>
          </a:p>
        </p:txBody>
      </p:sp>
      <p:sp>
        <p:nvSpPr>
          <p:cNvPr id="308" name="Google Shape;308;p51"/>
          <p:cNvSpPr txBox="1"/>
          <p:nvPr>
            <p:ph idx="1" type="body"/>
          </p:nvPr>
        </p:nvSpPr>
        <p:spPr>
          <a:xfrm>
            <a:off x="628650" y="1447800"/>
            <a:ext cx="7886700" cy="510539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FFFFFF"/>
              </a:buClr>
              <a:buSzPts val="2800"/>
              <a:buNone/>
            </a:pPr>
            <a:r>
              <a:t/>
            </a:r>
            <a:endParaRPr/>
          </a:p>
          <a:p>
            <a:pPr indent="0" lvl="1" marL="457200" rtl="0" algn="l">
              <a:lnSpc>
                <a:spcPct val="90000"/>
              </a:lnSpc>
              <a:spcBef>
                <a:spcPts val="2300"/>
              </a:spcBef>
              <a:spcAft>
                <a:spcPts val="0"/>
              </a:spcAft>
              <a:buClr>
                <a:schemeClr val="dk1"/>
              </a:buClr>
              <a:buSzPts val="2400"/>
              <a:buNone/>
            </a:pPr>
            <a:r>
              <a:rPr lang="en-US"/>
              <a:t>Seminars</a:t>
            </a:r>
            <a:endParaRPr/>
          </a:p>
          <a:p>
            <a:pPr indent="0" lvl="1" marL="457200" rtl="0" algn="l">
              <a:lnSpc>
                <a:spcPct val="90000"/>
              </a:lnSpc>
              <a:spcBef>
                <a:spcPts val="1700"/>
              </a:spcBef>
              <a:spcAft>
                <a:spcPts val="0"/>
              </a:spcAft>
              <a:buClr>
                <a:schemeClr val="dk1"/>
              </a:buClr>
              <a:buSzPts val="2400"/>
              <a:buNone/>
            </a:pPr>
            <a:r>
              <a:rPr lang="en-US"/>
              <a:t>Workshops</a:t>
            </a:r>
            <a:endParaRPr/>
          </a:p>
          <a:p>
            <a:pPr indent="0" lvl="1" marL="457200" rtl="0" algn="l">
              <a:lnSpc>
                <a:spcPct val="90000"/>
              </a:lnSpc>
              <a:spcBef>
                <a:spcPts val="1700"/>
              </a:spcBef>
              <a:spcAft>
                <a:spcPts val="0"/>
              </a:spcAft>
              <a:buClr>
                <a:schemeClr val="dk1"/>
              </a:buClr>
              <a:buSzPts val="2400"/>
              <a:buNone/>
            </a:pPr>
            <a:r>
              <a:rPr lang="en-US"/>
              <a:t>Writing support services</a:t>
            </a:r>
            <a:endParaRPr/>
          </a:p>
          <a:p>
            <a:pPr indent="0" lvl="1" marL="457200" rtl="0" algn="l">
              <a:lnSpc>
                <a:spcPct val="90000"/>
              </a:lnSpc>
              <a:spcBef>
                <a:spcPts val="1700"/>
              </a:spcBef>
              <a:spcAft>
                <a:spcPts val="0"/>
              </a:spcAft>
              <a:buClr>
                <a:schemeClr val="dk1"/>
              </a:buClr>
              <a:buSzPts val="2400"/>
              <a:buNone/>
            </a:pPr>
            <a:r>
              <a:rPr lang="en-US"/>
              <a:t>NEW: Student research grants</a:t>
            </a:r>
            <a:endParaRPr/>
          </a:p>
          <a:p>
            <a:pPr indent="0" lvl="1" marL="457200" rtl="0" algn="l">
              <a:lnSpc>
                <a:spcPct val="90000"/>
              </a:lnSpc>
              <a:spcBef>
                <a:spcPts val="1700"/>
              </a:spcBef>
              <a:spcAft>
                <a:spcPts val="0"/>
              </a:spcAft>
              <a:buClr>
                <a:schemeClr val="dk1"/>
              </a:buClr>
              <a:buSzPts val="2400"/>
              <a:buNone/>
            </a:pPr>
            <a:r>
              <a:rPr lang="en-US"/>
              <a:t>Travel funds (PAA travel funds)</a:t>
            </a:r>
            <a:endParaRPr/>
          </a:p>
          <a:p>
            <a:pPr indent="0" lvl="1" marL="457200" rtl="0" algn="l">
              <a:lnSpc>
                <a:spcPct val="90000"/>
              </a:lnSpc>
              <a:spcBef>
                <a:spcPts val="1700"/>
              </a:spcBef>
              <a:spcAft>
                <a:spcPts val="0"/>
              </a:spcAft>
              <a:buClr>
                <a:schemeClr val="dk1"/>
              </a:buClr>
              <a:buSzPts val="2400"/>
              <a:buNone/>
            </a:pPr>
            <a:r>
              <a:rPr lang="en-US"/>
              <a:t>Poster Design and Printing Support</a:t>
            </a:r>
            <a:endParaRPr/>
          </a:p>
          <a:p>
            <a:pPr indent="0" lvl="1" marL="457200" rtl="0" algn="l">
              <a:lnSpc>
                <a:spcPct val="90000"/>
              </a:lnSpc>
              <a:spcBef>
                <a:spcPts val="1700"/>
              </a:spcBef>
              <a:spcAft>
                <a:spcPts val="0"/>
              </a:spcAft>
              <a:buClr>
                <a:schemeClr val="lt1"/>
              </a:buClr>
              <a:buSzPts val="2400"/>
              <a:buNone/>
            </a:pPr>
            <a:r>
              <a:rPr lang="en-US">
                <a:solidFill>
                  <a:schemeClr val="lt1"/>
                </a:solidFill>
              </a:rPr>
              <a:t>Data Enclave and Data Use Contracts</a:t>
            </a:r>
            <a:endParaRPr/>
          </a:p>
          <a:p>
            <a:pPr indent="0" lvl="1" marL="457200" rtl="0" algn="l">
              <a:lnSpc>
                <a:spcPct val="90000"/>
              </a:lnSpc>
              <a:spcBef>
                <a:spcPts val="1700"/>
              </a:spcBef>
              <a:spcAft>
                <a:spcPts val="0"/>
              </a:spcAft>
              <a:buClr>
                <a:schemeClr val="dk1"/>
              </a:buClr>
              <a:buSzPts val="2400"/>
              <a:buNone/>
            </a:pPr>
            <a:r>
              <a:rPr lang="en-US"/>
              <a:t>Webpage</a:t>
            </a:r>
            <a:endParaRPr/>
          </a:p>
          <a:p>
            <a:pPr indent="0" lvl="1" marL="457200" rtl="0" algn="l">
              <a:lnSpc>
                <a:spcPct val="90000"/>
              </a:lnSpc>
              <a:spcBef>
                <a:spcPts val="1700"/>
              </a:spcBef>
              <a:spcAft>
                <a:spcPts val="0"/>
              </a:spcAft>
              <a:buClr>
                <a:schemeClr val="dk1"/>
              </a:buClr>
              <a:buSzPts val="2400"/>
              <a:buNone/>
            </a:pPr>
            <a:r>
              <a:t/>
            </a:r>
            <a:endParaRPr/>
          </a:p>
          <a:p>
            <a:pPr indent="0" lvl="0" marL="0" rtl="0" algn="l">
              <a:lnSpc>
                <a:spcPct val="90000"/>
              </a:lnSpc>
              <a:spcBef>
                <a:spcPts val="2200"/>
              </a:spcBef>
              <a:spcAft>
                <a:spcPts val="0"/>
              </a:spcAft>
              <a:buClr>
                <a:srgbClr val="FFFFFF"/>
              </a:buClr>
              <a:buSzPts val="280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5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4400"/>
              <a:buFont typeface="Arial"/>
              <a:buNone/>
            </a:pPr>
            <a:r>
              <a:rPr lang="en-US"/>
              <a:t>Data Enclave and Data Use Contracts</a:t>
            </a:r>
            <a:endParaRPr/>
          </a:p>
        </p:txBody>
      </p:sp>
      <p:sp>
        <p:nvSpPr>
          <p:cNvPr id="314" name="Google Shape;314;p52"/>
          <p:cNvSpPr txBox="1"/>
          <p:nvPr>
            <p:ph idx="1" type="body"/>
          </p:nvPr>
        </p:nvSpPr>
        <p:spPr>
          <a:xfrm>
            <a:off x="628650" y="1825624"/>
            <a:ext cx="7886700" cy="4651375"/>
          </a:xfrm>
          <a:prstGeom prst="rect">
            <a:avLst/>
          </a:prstGeom>
          <a:noFill/>
          <a:ln>
            <a:noFill/>
          </a:ln>
        </p:spPr>
        <p:txBody>
          <a:bodyPr anchorCtr="0" anchor="t" bIns="45700" lIns="91425" spcFirstLastPara="1" rIns="91425" wrap="square" tIns="45700">
            <a:noAutofit/>
          </a:bodyPr>
          <a:lstStyle/>
          <a:p>
            <a:pPr indent="-514350" lvl="0" marL="514350" rtl="0" algn="l">
              <a:lnSpc>
                <a:spcPct val="70000"/>
              </a:lnSpc>
              <a:spcBef>
                <a:spcPts val="0"/>
              </a:spcBef>
              <a:spcAft>
                <a:spcPts val="0"/>
              </a:spcAft>
              <a:buClr>
                <a:srgbClr val="FFFFFF"/>
              </a:buClr>
              <a:buSzPts val="2590"/>
              <a:buFont typeface="Arial"/>
              <a:buChar char="•"/>
            </a:pPr>
            <a:r>
              <a:rPr lang="en-US" sz="2590"/>
              <a:t>Many data sources require that you only use their data in a secure physical data enclave. </a:t>
            </a:r>
            <a:endParaRPr/>
          </a:p>
          <a:p>
            <a:pPr indent="-514350" lvl="0" marL="514350" rtl="0" algn="l">
              <a:lnSpc>
                <a:spcPct val="70000"/>
              </a:lnSpc>
              <a:spcBef>
                <a:spcPts val="1000"/>
              </a:spcBef>
              <a:spcAft>
                <a:spcPts val="0"/>
              </a:spcAft>
              <a:buClr>
                <a:srgbClr val="FFFFFF"/>
              </a:buClr>
              <a:buSzPts val="2590"/>
              <a:buFont typeface="Arial"/>
              <a:buChar char="•"/>
            </a:pPr>
            <a:r>
              <a:rPr lang="en-US" sz="2590"/>
              <a:t>We have</a:t>
            </a:r>
            <a:r>
              <a:rPr lang="en-US" sz="2590"/>
              <a:t> enclaves that student members can access. </a:t>
            </a:r>
            <a:endParaRPr/>
          </a:p>
          <a:p>
            <a:pPr indent="-514350" lvl="0" marL="514350" rtl="0" algn="l">
              <a:lnSpc>
                <a:spcPct val="70000"/>
              </a:lnSpc>
              <a:spcBef>
                <a:spcPts val="1000"/>
              </a:spcBef>
              <a:spcAft>
                <a:spcPts val="0"/>
              </a:spcAft>
              <a:buClr>
                <a:srgbClr val="FFFFFF"/>
              </a:buClr>
              <a:buSzPts val="2590"/>
              <a:buFont typeface="Arial"/>
              <a:buChar char="•"/>
            </a:pPr>
            <a:r>
              <a:rPr lang="en-US" sz="2590"/>
              <a:t>Some data sources allow you to use data via a secure server from your own computer. We can help you fill out those applications. </a:t>
            </a:r>
            <a:endParaRPr/>
          </a:p>
          <a:p>
            <a:pPr indent="0" lvl="0" marL="0" rtl="0" algn="l">
              <a:lnSpc>
                <a:spcPct val="70000"/>
              </a:lnSpc>
              <a:spcBef>
                <a:spcPts val="1000"/>
              </a:spcBef>
              <a:spcAft>
                <a:spcPts val="0"/>
              </a:spcAft>
              <a:buClr>
                <a:srgbClr val="FFFFFF"/>
              </a:buClr>
              <a:buSzPts val="2405"/>
              <a:buNone/>
            </a:pPr>
            <a:r>
              <a:t/>
            </a:r>
            <a:endParaRPr sz="2405"/>
          </a:p>
          <a:p>
            <a:pPr indent="0" lvl="0" marL="0" rtl="0" algn="l">
              <a:lnSpc>
                <a:spcPct val="70000"/>
              </a:lnSpc>
              <a:spcBef>
                <a:spcPts val="1000"/>
              </a:spcBef>
              <a:spcAft>
                <a:spcPts val="0"/>
              </a:spcAft>
              <a:buClr>
                <a:srgbClr val="FFFFFF"/>
              </a:buClr>
              <a:buSzPts val="2405"/>
              <a:buNone/>
            </a:pPr>
            <a:r>
              <a:rPr lang="en-US" sz="2405"/>
              <a:t>Some data sources that require the use of an enclave:</a:t>
            </a:r>
            <a:endParaRPr/>
          </a:p>
          <a:p>
            <a:pPr indent="-457200" lvl="0" marL="457200" rtl="0" algn="l">
              <a:lnSpc>
                <a:spcPct val="70000"/>
              </a:lnSpc>
              <a:spcBef>
                <a:spcPts val="1000"/>
              </a:spcBef>
              <a:spcAft>
                <a:spcPts val="0"/>
              </a:spcAft>
              <a:buClr>
                <a:srgbClr val="FFFFFF"/>
              </a:buClr>
              <a:buSzPts val="2405"/>
              <a:buFont typeface="Arial"/>
              <a:buChar char="•"/>
            </a:pPr>
            <a:r>
              <a:rPr lang="en-US" sz="2405"/>
              <a:t>National Center for Education Statistics</a:t>
            </a:r>
            <a:endParaRPr/>
          </a:p>
          <a:p>
            <a:pPr indent="-457200" lvl="0" marL="457200" rtl="0" algn="l">
              <a:lnSpc>
                <a:spcPct val="70000"/>
              </a:lnSpc>
              <a:spcBef>
                <a:spcPts val="1000"/>
              </a:spcBef>
              <a:spcAft>
                <a:spcPts val="0"/>
              </a:spcAft>
              <a:buClr>
                <a:srgbClr val="FFFFFF"/>
              </a:buClr>
              <a:buSzPts val="2405"/>
              <a:buFont typeface="Arial"/>
              <a:buChar char="•"/>
            </a:pPr>
            <a:r>
              <a:rPr lang="en-US" sz="2405"/>
              <a:t>Eurostat</a:t>
            </a:r>
            <a:endParaRPr/>
          </a:p>
          <a:p>
            <a:pPr indent="-457200" lvl="0" marL="457200" rtl="0" algn="l">
              <a:lnSpc>
                <a:spcPct val="70000"/>
              </a:lnSpc>
              <a:spcBef>
                <a:spcPts val="1000"/>
              </a:spcBef>
              <a:spcAft>
                <a:spcPts val="0"/>
              </a:spcAft>
              <a:buClr>
                <a:srgbClr val="FFFFFF"/>
              </a:buClr>
              <a:buSzPts val="2405"/>
              <a:buFont typeface="Arial"/>
              <a:buChar char="•"/>
            </a:pPr>
            <a:r>
              <a:rPr lang="en-US" sz="2405"/>
              <a:t>Bureau of Labor Statistics</a:t>
            </a:r>
            <a:endParaRPr/>
          </a:p>
          <a:p>
            <a:pPr indent="-457200" lvl="0" marL="457200" rtl="0" algn="l">
              <a:lnSpc>
                <a:spcPct val="70000"/>
              </a:lnSpc>
              <a:spcBef>
                <a:spcPts val="1000"/>
              </a:spcBef>
              <a:spcAft>
                <a:spcPts val="0"/>
              </a:spcAft>
              <a:buClr>
                <a:srgbClr val="FFFFFF"/>
              </a:buClr>
              <a:buSzPts val="2405"/>
              <a:buFont typeface="Arial"/>
              <a:buChar char="•"/>
            </a:pPr>
            <a:r>
              <a:rPr lang="en-US" sz="2405"/>
              <a:t>National Longitudinal Surveys of Youth</a:t>
            </a:r>
            <a:endParaRPr/>
          </a:p>
          <a:p>
            <a:pPr indent="-457200" lvl="0" marL="457200" rtl="0" algn="l">
              <a:lnSpc>
                <a:spcPct val="70000"/>
              </a:lnSpc>
              <a:spcBef>
                <a:spcPts val="1000"/>
              </a:spcBef>
              <a:spcAft>
                <a:spcPts val="0"/>
              </a:spcAft>
              <a:buClr>
                <a:srgbClr val="FFFFFF"/>
              </a:buClr>
              <a:buSzPts val="2405"/>
              <a:buFont typeface="Arial"/>
              <a:buChar char="•"/>
            </a:pPr>
            <a:r>
              <a:rPr lang="en-US" sz="2405"/>
              <a:t>National Death Index</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5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FFFFF"/>
              </a:buClr>
              <a:buSzPts val="4400"/>
              <a:buFont typeface="Arial"/>
              <a:buNone/>
            </a:pPr>
            <a:r>
              <a:rPr lang="en-US"/>
              <a:t>Trivia!</a:t>
            </a:r>
            <a:endParaRPr/>
          </a:p>
        </p:txBody>
      </p:sp>
      <p:sp>
        <p:nvSpPr>
          <p:cNvPr id="320" name="Google Shape;320;p53"/>
          <p:cNvSpPr txBox="1"/>
          <p:nvPr>
            <p:ph idx="1" type="body"/>
          </p:nvPr>
        </p:nvSpPr>
        <p:spPr>
          <a:xfrm>
            <a:off x="628650" y="1216025"/>
            <a:ext cx="7886700" cy="43512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rgbClr val="FFFFFF"/>
              </a:buClr>
              <a:buSzPts val="4000"/>
              <a:buNone/>
            </a:pPr>
            <a:r>
              <a:t/>
            </a:r>
            <a:endParaRPr sz="4000"/>
          </a:p>
          <a:p>
            <a:pPr indent="0" lvl="0" marL="0" rtl="0" algn="r">
              <a:lnSpc>
                <a:spcPct val="90000"/>
              </a:lnSpc>
              <a:spcBef>
                <a:spcPts val="1000"/>
              </a:spcBef>
              <a:spcAft>
                <a:spcPts val="0"/>
              </a:spcAft>
              <a:buClr>
                <a:srgbClr val="FFFFFF"/>
              </a:buClr>
              <a:buSzPts val="4000"/>
              <a:buNone/>
            </a:pPr>
            <a:r>
              <a:t/>
            </a:r>
            <a:endParaRPr sz="4000"/>
          </a:p>
          <a:p>
            <a:pPr indent="0" lvl="0" marL="0" rtl="0" algn="ctr">
              <a:lnSpc>
                <a:spcPct val="90000"/>
              </a:lnSpc>
              <a:spcBef>
                <a:spcPts val="1000"/>
              </a:spcBef>
              <a:spcAft>
                <a:spcPts val="0"/>
              </a:spcAft>
              <a:buClr>
                <a:srgbClr val="FFFFFF"/>
              </a:buClr>
              <a:buSzPts val="4000"/>
              <a:buNone/>
            </a:pPr>
            <a:r>
              <a:rPr lang="en-US" sz="4000"/>
              <a:t>6. Which of Minnesota’s 67 state parks is the most visited?</a:t>
            </a:r>
            <a:endParaRPr sz="4000"/>
          </a:p>
          <a:p>
            <a:pPr indent="1403350" lvl="0" marL="457200" marR="0" rtl="0" algn="l">
              <a:lnSpc>
                <a:spcPct val="90000"/>
              </a:lnSpc>
              <a:spcBef>
                <a:spcPts val="1000"/>
              </a:spcBef>
              <a:spcAft>
                <a:spcPts val="0"/>
              </a:spcAft>
              <a:buSzPts val="4000"/>
              <a:buAutoNum type="alphaUcPeriod"/>
            </a:pPr>
            <a:r>
              <a:rPr lang="en-US" sz="4000"/>
              <a:t>Father Hennepin</a:t>
            </a:r>
            <a:endParaRPr sz="4000"/>
          </a:p>
          <a:p>
            <a:pPr indent="1403350" lvl="0" marL="457200" marR="0" rtl="0" algn="l">
              <a:lnSpc>
                <a:spcPct val="90000"/>
              </a:lnSpc>
              <a:spcBef>
                <a:spcPts val="0"/>
              </a:spcBef>
              <a:spcAft>
                <a:spcPts val="0"/>
              </a:spcAft>
              <a:buSzPts val="4000"/>
              <a:buAutoNum type="alphaUcPeriod"/>
            </a:pPr>
            <a:r>
              <a:rPr lang="en-US" sz="4000"/>
              <a:t>William O’Brien</a:t>
            </a:r>
            <a:endParaRPr sz="4000"/>
          </a:p>
          <a:p>
            <a:pPr indent="1403350" lvl="0" marL="457200" marR="0" rtl="0" algn="l">
              <a:lnSpc>
                <a:spcPct val="90000"/>
              </a:lnSpc>
              <a:spcBef>
                <a:spcPts val="0"/>
              </a:spcBef>
              <a:spcAft>
                <a:spcPts val="0"/>
              </a:spcAft>
              <a:buSzPts val="4000"/>
              <a:buAutoNum type="alphaUcPeriod"/>
            </a:pPr>
            <a:r>
              <a:rPr lang="en-US" sz="4000"/>
              <a:t>Gooseberry Falls</a:t>
            </a:r>
            <a:endParaRPr sz="4000"/>
          </a:p>
          <a:p>
            <a:pPr indent="0" lvl="0" marL="1371600" rtl="0" algn="l">
              <a:spcBef>
                <a:spcPts val="1000"/>
              </a:spcBef>
              <a:spcAft>
                <a:spcPts val="0"/>
              </a:spcAft>
              <a:buNone/>
            </a:pPr>
            <a:r>
              <a:rPr lang="en-US" sz="4000">
                <a:solidFill>
                  <a:schemeClr val="lt1"/>
                </a:solidFill>
              </a:rPr>
              <a:t>  D. </a:t>
            </a:r>
            <a:r>
              <a:rPr lang="en-US" sz="4000">
                <a:solidFill>
                  <a:schemeClr val="lt1"/>
                </a:solidFill>
              </a:rPr>
              <a:t>Fort Snelling</a:t>
            </a:r>
            <a:endParaRPr sz="40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5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800"/>
              <a:buFont typeface="Arial"/>
              <a:buNone/>
            </a:pPr>
            <a:r>
              <a:rPr lang="en-US" sz="2800">
                <a:solidFill>
                  <a:schemeClr val="lt1"/>
                </a:solidFill>
              </a:rPr>
              <a:t>Benefits of Student Membership</a:t>
            </a:r>
            <a:endParaRPr/>
          </a:p>
        </p:txBody>
      </p:sp>
      <p:sp>
        <p:nvSpPr>
          <p:cNvPr id="327" name="Google Shape;327;p54"/>
          <p:cNvSpPr txBox="1"/>
          <p:nvPr>
            <p:ph idx="1" type="body"/>
          </p:nvPr>
        </p:nvSpPr>
        <p:spPr>
          <a:xfrm>
            <a:off x="628650" y="1447800"/>
            <a:ext cx="7886700" cy="510539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FFFFFF"/>
              </a:buClr>
              <a:buSzPts val="2800"/>
              <a:buNone/>
            </a:pPr>
            <a:r>
              <a:t/>
            </a:r>
            <a:endParaRPr/>
          </a:p>
          <a:p>
            <a:pPr indent="0" lvl="1" marL="457200" rtl="0" algn="l">
              <a:lnSpc>
                <a:spcPct val="90000"/>
              </a:lnSpc>
              <a:spcBef>
                <a:spcPts val="2300"/>
              </a:spcBef>
              <a:spcAft>
                <a:spcPts val="0"/>
              </a:spcAft>
              <a:buClr>
                <a:schemeClr val="dk1"/>
              </a:buClr>
              <a:buSzPts val="2400"/>
              <a:buNone/>
            </a:pPr>
            <a:r>
              <a:rPr lang="en-US"/>
              <a:t>Seminars</a:t>
            </a:r>
            <a:endParaRPr/>
          </a:p>
          <a:p>
            <a:pPr indent="0" lvl="1" marL="457200" rtl="0" algn="l">
              <a:lnSpc>
                <a:spcPct val="90000"/>
              </a:lnSpc>
              <a:spcBef>
                <a:spcPts val="1700"/>
              </a:spcBef>
              <a:spcAft>
                <a:spcPts val="0"/>
              </a:spcAft>
              <a:buClr>
                <a:schemeClr val="dk1"/>
              </a:buClr>
              <a:buSzPts val="2400"/>
              <a:buNone/>
            </a:pPr>
            <a:r>
              <a:rPr lang="en-US"/>
              <a:t>Workshops</a:t>
            </a:r>
            <a:endParaRPr/>
          </a:p>
          <a:p>
            <a:pPr indent="0" lvl="1" marL="457200" rtl="0" algn="l">
              <a:lnSpc>
                <a:spcPct val="90000"/>
              </a:lnSpc>
              <a:spcBef>
                <a:spcPts val="1700"/>
              </a:spcBef>
              <a:spcAft>
                <a:spcPts val="0"/>
              </a:spcAft>
              <a:buClr>
                <a:schemeClr val="dk1"/>
              </a:buClr>
              <a:buSzPts val="2400"/>
              <a:buNone/>
            </a:pPr>
            <a:r>
              <a:rPr lang="en-US"/>
              <a:t>Writing support services</a:t>
            </a:r>
            <a:endParaRPr/>
          </a:p>
          <a:p>
            <a:pPr indent="0" lvl="1" marL="457200" rtl="0" algn="l">
              <a:lnSpc>
                <a:spcPct val="90000"/>
              </a:lnSpc>
              <a:spcBef>
                <a:spcPts val="1700"/>
              </a:spcBef>
              <a:spcAft>
                <a:spcPts val="0"/>
              </a:spcAft>
              <a:buClr>
                <a:schemeClr val="dk1"/>
              </a:buClr>
              <a:buSzPts val="2400"/>
              <a:buNone/>
            </a:pPr>
            <a:r>
              <a:rPr lang="en-US"/>
              <a:t>NEW: Student research grants</a:t>
            </a:r>
            <a:endParaRPr/>
          </a:p>
          <a:p>
            <a:pPr indent="0" lvl="1" marL="457200" rtl="0" algn="l">
              <a:lnSpc>
                <a:spcPct val="90000"/>
              </a:lnSpc>
              <a:spcBef>
                <a:spcPts val="1700"/>
              </a:spcBef>
              <a:spcAft>
                <a:spcPts val="0"/>
              </a:spcAft>
              <a:buClr>
                <a:schemeClr val="dk1"/>
              </a:buClr>
              <a:buSzPts val="2400"/>
              <a:buNone/>
            </a:pPr>
            <a:r>
              <a:rPr lang="en-US"/>
              <a:t>Travel funds (PAA travel funds)</a:t>
            </a:r>
            <a:endParaRPr/>
          </a:p>
          <a:p>
            <a:pPr indent="0" lvl="1" marL="457200" rtl="0" algn="l">
              <a:lnSpc>
                <a:spcPct val="90000"/>
              </a:lnSpc>
              <a:spcBef>
                <a:spcPts val="1700"/>
              </a:spcBef>
              <a:spcAft>
                <a:spcPts val="0"/>
              </a:spcAft>
              <a:buClr>
                <a:schemeClr val="dk1"/>
              </a:buClr>
              <a:buSzPts val="2400"/>
              <a:buNone/>
            </a:pPr>
            <a:r>
              <a:rPr lang="en-US"/>
              <a:t>Poster Design and Printing Support</a:t>
            </a:r>
            <a:endParaRPr/>
          </a:p>
          <a:p>
            <a:pPr indent="0" lvl="1" marL="457200" rtl="0" algn="l">
              <a:lnSpc>
                <a:spcPct val="90000"/>
              </a:lnSpc>
              <a:spcBef>
                <a:spcPts val="1700"/>
              </a:spcBef>
              <a:spcAft>
                <a:spcPts val="0"/>
              </a:spcAft>
              <a:buClr>
                <a:schemeClr val="dk1"/>
              </a:buClr>
              <a:buSzPts val="2400"/>
              <a:buNone/>
            </a:pPr>
            <a:r>
              <a:rPr lang="en-US"/>
              <a:t>Data enclave</a:t>
            </a:r>
            <a:endParaRPr/>
          </a:p>
          <a:p>
            <a:pPr indent="0" lvl="1" marL="457200" rtl="0" algn="l">
              <a:lnSpc>
                <a:spcPct val="90000"/>
              </a:lnSpc>
              <a:spcBef>
                <a:spcPts val="1700"/>
              </a:spcBef>
              <a:spcAft>
                <a:spcPts val="0"/>
              </a:spcAft>
              <a:buClr>
                <a:schemeClr val="lt1"/>
              </a:buClr>
              <a:buSzPts val="2400"/>
              <a:buNone/>
            </a:pPr>
            <a:r>
              <a:rPr lang="en-US">
                <a:solidFill>
                  <a:schemeClr val="lt1"/>
                </a:solidFill>
              </a:rPr>
              <a:t>Webpage</a:t>
            </a:r>
            <a:endParaRPr/>
          </a:p>
          <a:p>
            <a:pPr indent="0" lvl="1" marL="457200" rtl="0" algn="l">
              <a:lnSpc>
                <a:spcPct val="90000"/>
              </a:lnSpc>
              <a:spcBef>
                <a:spcPts val="1700"/>
              </a:spcBef>
              <a:spcAft>
                <a:spcPts val="0"/>
              </a:spcAft>
              <a:buClr>
                <a:schemeClr val="dk1"/>
              </a:buClr>
              <a:buSzPts val="2400"/>
              <a:buNone/>
            </a:pPr>
            <a:r>
              <a:t/>
            </a:r>
            <a:endParaRPr/>
          </a:p>
          <a:p>
            <a:pPr indent="0" lvl="0" marL="0" rtl="0" algn="l">
              <a:lnSpc>
                <a:spcPct val="90000"/>
              </a:lnSpc>
              <a:spcBef>
                <a:spcPts val="2200"/>
              </a:spcBef>
              <a:spcAft>
                <a:spcPts val="0"/>
              </a:spcAft>
              <a:buClr>
                <a:srgbClr val="FFFFFF"/>
              </a:buClr>
              <a:buSzPts val="2800"/>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55"/>
          <p:cNvSpPr txBox="1"/>
          <p:nvPr/>
        </p:nvSpPr>
        <p:spPr>
          <a:xfrm>
            <a:off x="304800" y="152400"/>
            <a:ext cx="8481950"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chemeClr val="lt1"/>
                </a:solidFill>
                <a:latin typeface="Arial"/>
                <a:ea typeface="Arial"/>
                <a:cs typeface="Arial"/>
                <a:sym typeface="Arial"/>
              </a:rPr>
              <a:t>Graduate Student Webpages</a:t>
            </a:r>
            <a:endParaRPr/>
          </a:p>
        </p:txBody>
      </p:sp>
      <p:pic>
        <p:nvPicPr>
          <p:cNvPr id="333" name="Google Shape;333;p55"/>
          <p:cNvPicPr preferRelativeResize="0"/>
          <p:nvPr/>
        </p:nvPicPr>
        <p:blipFill>
          <a:blip r:embed="rId3">
            <a:alphaModFix/>
          </a:blip>
          <a:stretch>
            <a:fillRect/>
          </a:stretch>
        </p:blipFill>
        <p:spPr>
          <a:xfrm>
            <a:off x="0" y="986691"/>
            <a:ext cx="9143999" cy="554181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5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FFFFF"/>
              </a:buClr>
              <a:buSzPts val="4400"/>
              <a:buFont typeface="Arial"/>
              <a:buNone/>
            </a:pPr>
            <a:r>
              <a:rPr lang="en-US"/>
              <a:t>Trivia!</a:t>
            </a:r>
            <a:endParaRPr/>
          </a:p>
        </p:txBody>
      </p:sp>
      <p:sp>
        <p:nvSpPr>
          <p:cNvPr id="339" name="Google Shape;339;p56"/>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FFFFFF"/>
              </a:buClr>
              <a:buSzPts val="4000"/>
              <a:buNone/>
            </a:pPr>
            <a:r>
              <a:t/>
            </a:r>
            <a:endParaRPr sz="4000"/>
          </a:p>
          <a:p>
            <a:pPr indent="0" lvl="0" marL="0" rtl="0" algn="ctr">
              <a:lnSpc>
                <a:spcPct val="90000"/>
              </a:lnSpc>
              <a:spcBef>
                <a:spcPts val="1000"/>
              </a:spcBef>
              <a:spcAft>
                <a:spcPts val="0"/>
              </a:spcAft>
              <a:buClr>
                <a:srgbClr val="FFFFFF"/>
              </a:buClr>
              <a:buSzPts val="4000"/>
              <a:buNone/>
            </a:pPr>
            <a:r>
              <a:rPr lang="en-US" sz="4000"/>
              <a:t>7. How many counties does Minnesota have?</a:t>
            </a:r>
            <a:endParaRPr sz="4000"/>
          </a:p>
          <a:p>
            <a:pPr indent="1803400" lvl="0" marL="457200" rtl="0" algn="l">
              <a:lnSpc>
                <a:spcPct val="90000"/>
              </a:lnSpc>
              <a:spcBef>
                <a:spcPts val="1000"/>
              </a:spcBef>
              <a:spcAft>
                <a:spcPts val="0"/>
              </a:spcAft>
              <a:buSzPts val="4000"/>
              <a:buAutoNum type="alphaUcPeriod"/>
            </a:pPr>
            <a:r>
              <a:rPr lang="en-US" sz="4000"/>
              <a:t>102</a:t>
            </a:r>
            <a:endParaRPr sz="4000"/>
          </a:p>
          <a:p>
            <a:pPr indent="1803400" lvl="0" marL="457200" rtl="0" algn="l">
              <a:lnSpc>
                <a:spcPct val="90000"/>
              </a:lnSpc>
              <a:spcBef>
                <a:spcPts val="0"/>
              </a:spcBef>
              <a:spcAft>
                <a:spcPts val="0"/>
              </a:spcAft>
              <a:buSzPts val="4000"/>
              <a:buAutoNum type="alphaUcPeriod"/>
            </a:pPr>
            <a:r>
              <a:rPr lang="en-US" sz="4000"/>
              <a:t>43</a:t>
            </a:r>
            <a:endParaRPr sz="4000"/>
          </a:p>
          <a:p>
            <a:pPr indent="1803400" lvl="0" marL="457200" rtl="0" algn="l">
              <a:lnSpc>
                <a:spcPct val="90000"/>
              </a:lnSpc>
              <a:spcBef>
                <a:spcPts val="0"/>
              </a:spcBef>
              <a:spcAft>
                <a:spcPts val="0"/>
              </a:spcAft>
              <a:buSzPts val="4000"/>
              <a:buAutoNum type="alphaUcPeriod"/>
            </a:pPr>
            <a:r>
              <a:rPr lang="en-US" sz="4000"/>
              <a:t>87</a:t>
            </a:r>
            <a:endParaRPr sz="4000"/>
          </a:p>
          <a:p>
            <a:pPr indent="1803400" lvl="0" marL="457200" rtl="0" algn="l">
              <a:lnSpc>
                <a:spcPct val="90000"/>
              </a:lnSpc>
              <a:spcBef>
                <a:spcPts val="0"/>
              </a:spcBef>
              <a:spcAft>
                <a:spcPts val="0"/>
              </a:spcAft>
              <a:buSzPts val="4000"/>
              <a:buAutoNum type="alphaUcPeriod"/>
            </a:pPr>
            <a:r>
              <a:rPr lang="en-US" sz="4000"/>
              <a:t>No one knows</a:t>
            </a:r>
            <a:endParaRPr sz="40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5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FFFFF"/>
              </a:buClr>
              <a:buSzPts val="4400"/>
              <a:buFont typeface="Arial"/>
              <a:buNone/>
            </a:pPr>
            <a:r>
              <a:rPr lang="en-US"/>
              <a:t>Opportunities and Resources</a:t>
            </a:r>
            <a:endParaRPr/>
          </a:p>
        </p:txBody>
      </p:sp>
      <p:sp>
        <p:nvSpPr>
          <p:cNvPr id="345" name="Google Shape;345;p57"/>
          <p:cNvSpPr txBox="1"/>
          <p:nvPr>
            <p:ph idx="1" type="body"/>
          </p:nvPr>
        </p:nvSpPr>
        <p:spPr>
          <a:xfrm>
            <a:off x="628650" y="2125650"/>
            <a:ext cx="8100900" cy="4351500"/>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rgbClr val="FFFFFF"/>
              </a:buClr>
              <a:buSzPts val="3600"/>
              <a:buFont typeface="Arial"/>
              <a:buChar char="•"/>
            </a:pPr>
            <a:r>
              <a:rPr lang="en-US" sz="3600">
                <a:uFill>
                  <a:noFill/>
                </a:uFill>
                <a:hlinkClick action="ppaction://hlinkshowjump?jump=nextslide"/>
              </a:rPr>
              <a:t>Advisory Board (3 student members)</a:t>
            </a:r>
            <a:endParaRPr/>
          </a:p>
          <a:p>
            <a:pPr indent="-457200" lvl="0" marL="457200" marR="0" rtl="0" algn="l">
              <a:lnSpc>
                <a:spcPct val="90000"/>
              </a:lnSpc>
              <a:spcBef>
                <a:spcPts val="1000"/>
              </a:spcBef>
              <a:spcAft>
                <a:spcPts val="0"/>
              </a:spcAft>
              <a:buSzPts val="3600"/>
              <a:buChar char="•"/>
            </a:pPr>
            <a:r>
              <a:rPr lang="en-US" sz="3600"/>
              <a:t>Diversity Fellowship Program</a:t>
            </a:r>
            <a:endParaRPr sz="3600"/>
          </a:p>
          <a:p>
            <a:pPr indent="-457200" lvl="0" marL="457200" marR="0" rtl="0" algn="l">
              <a:lnSpc>
                <a:spcPct val="90000"/>
              </a:lnSpc>
              <a:spcBef>
                <a:spcPts val="1000"/>
              </a:spcBef>
              <a:spcAft>
                <a:spcPts val="0"/>
              </a:spcAft>
              <a:buSzPts val="3600"/>
              <a:buChar char="•"/>
            </a:pPr>
            <a:r>
              <a:rPr lang="en-US" sz="3600"/>
              <a:t>Training Programs</a:t>
            </a:r>
            <a:endParaRPr sz="3600"/>
          </a:p>
          <a:p>
            <a:pPr indent="-330200" lvl="2" marL="1143000" marR="0" rtl="0" algn="l">
              <a:lnSpc>
                <a:spcPct val="90000"/>
              </a:lnSpc>
              <a:spcBef>
                <a:spcPts val="1000"/>
              </a:spcBef>
              <a:spcAft>
                <a:spcPts val="0"/>
              </a:spcAft>
              <a:buSzPts val="3600"/>
              <a:buChar char="•"/>
            </a:pPr>
            <a:r>
              <a:rPr lang="en-US" sz="3600">
                <a:solidFill>
                  <a:srgbClr val="FFFFFF"/>
                </a:solidFill>
              </a:rPr>
              <a:t>Population Studies</a:t>
            </a:r>
            <a:endParaRPr sz="3600">
              <a:solidFill>
                <a:srgbClr val="FFFFFF"/>
              </a:solidFill>
            </a:endParaRPr>
          </a:p>
          <a:p>
            <a:pPr indent="-330200" lvl="2" marL="1143000" marR="0" rtl="0" algn="l">
              <a:lnSpc>
                <a:spcPct val="90000"/>
              </a:lnSpc>
              <a:spcBef>
                <a:spcPts val="1000"/>
              </a:spcBef>
              <a:spcAft>
                <a:spcPts val="0"/>
              </a:spcAft>
              <a:buSzPts val="3600"/>
              <a:buChar char="•"/>
            </a:pPr>
            <a:r>
              <a:rPr lang="en-US" sz="3600">
                <a:solidFill>
                  <a:srgbClr val="FFFFFF"/>
                </a:solidFill>
              </a:rPr>
              <a:t>Population Health</a:t>
            </a:r>
            <a:endParaRPr sz="3600">
              <a:solidFill>
                <a:srgbClr val="FFFFFF"/>
              </a:solidFill>
            </a:endParaRPr>
          </a:p>
          <a:p>
            <a:pPr indent="-457200" lvl="0" marL="457200" marR="0" rtl="0" algn="l">
              <a:lnSpc>
                <a:spcPct val="90000"/>
              </a:lnSpc>
              <a:spcBef>
                <a:spcPts val="1000"/>
              </a:spcBef>
              <a:spcAft>
                <a:spcPts val="0"/>
              </a:spcAft>
              <a:buSzPts val="3600"/>
              <a:buChar char="•"/>
            </a:pPr>
            <a:r>
              <a:rPr lang="en-US" sz="3600"/>
              <a:t>Lots of Free Data!</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58"/>
          <p:cNvSpPr txBox="1"/>
          <p:nvPr>
            <p:ph idx="4294967295" type="title"/>
          </p:nvPr>
        </p:nvSpPr>
        <p:spPr>
          <a:xfrm>
            <a:off x="0" y="365125"/>
            <a:ext cx="9144000" cy="1844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959"/>
              <a:buFont typeface="Arial"/>
              <a:buNone/>
            </a:pPr>
            <a:r>
              <a:rPr lang="en-US" sz="3959"/>
              <a:t>MPC Advisory Board</a:t>
            </a:r>
            <a:br>
              <a:rPr lang="en-US" sz="3959"/>
            </a:br>
            <a:r>
              <a:rPr lang="en-US" sz="3959"/>
              <a:t>Student Members</a:t>
            </a:r>
            <a:endParaRPr sz="3959"/>
          </a:p>
          <a:p>
            <a:pPr indent="0" lvl="0" marL="0" rtl="0" algn="ctr">
              <a:lnSpc>
                <a:spcPct val="90000"/>
              </a:lnSpc>
              <a:spcBef>
                <a:spcPts val="0"/>
              </a:spcBef>
              <a:spcAft>
                <a:spcPts val="0"/>
              </a:spcAft>
              <a:buClr>
                <a:schemeClr val="lt1"/>
              </a:buClr>
              <a:buSzPts val="3959"/>
              <a:buFont typeface="Arial"/>
              <a:buNone/>
            </a:pPr>
            <a:br>
              <a:rPr lang="en-US" sz="3959"/>
            </a:br>
            <a:endParaRPr sz="3959"/>
          </a:p>
        </p:txBody>
      </p:sp>
      <p:pic>
        <p:nvPicPr>
          <p:cNvPr id="352" name="Google Shape;352;p58"/>
          <p:cNvPicPr preferRelativeResize="0"/>
          <p:nvPr/>
        </p:nvPicPr>
        <p:blipFill rotWithShape="1">
          <a:blip r:embed="rId3">
            <a:alphaModFix/>
          </a:blip>
          <a:srcRect b="10991" l="0" r="0" t="5799"/>
          <a:stretch/>
        </p:blipFill>
        <p:spPr>
          <a:xfrm>
            <a:off x="3429000" y="2330350"/>
            <a:ext cx="2263250" cy="2823501"/>
          </a:xfrm>
          <a:prstGeom prst="rect">
            <a:avLst/>
          </a:prstGeom>
          <a:noFill/>
          <a:ln>
            <a:noFill/>
          </a:ln>
          <a:effectLst>
            <a:outerShdw blurRad="57150" rotWithShape="0" algn="bl" dir="5400000" dist="19050">
              <a:srgbClr val="000000">
                <a:alpha val="50000"/>
              </a:srgbClr>
            </a:outerShdw>
          </a:effectLst>
        </p:spPr>
      </p:pic>
      <p:pic>
        <p:nvPicPr>
          <p:cNvPr id="353" name="Google Shape;353;p58"/>
          <p:cNvPicPr preferRelativeResize="0"/>
          <p:nvPr/>
        </p:nvPicPr>
        <p:blipFill rotWithShape="1">
          <a:blip r:embed="rId4">
            <a:alphaModFix/>
          </a:blip>
          <a:srcRect b="0" l="12716" r="21632" t="-12007"/>
          <a:stretch/>
        </p:blipFill>
        <p:spPr>
          <a:xfrm>
            <a:off x="416100" y="2026150"/>
            <a:ext cx="2750325" cy="3128300"/>
          </a:xfrm>
          <a:prstGeom prst="rect">
            <a:avLst/>
          </a:prstGeom>
          <a:noFill/>
          <a:ln>
            <a:noFill/>
          </a:ln>
        </p:spPr>
      </p:pic>
      <p:pic>
        <p:nvPicPr>
          <p:cNvPr id="354" name="Google Shape;354;p58"/>
          <p:cNvPicPr preferRelativeResize="0"/>
          <p:nvPr/>
        </p:nvPicPr>
        <p:blipFill>
          <a:blip r:embed="rId5">
            <a:alphaModFix/>
          </a:blip>
          <a:stretch>
            <a:fillRect/>
          </a:stretch>
        </p:blipFill>
        <p:spPr>
          <a:xfrm>
            <a:off x="5973500" y="2330950"/>
            <a:ext cx="2823500" cy="28235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5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FFFFF"/>
              </a:buClr>
              <a:buSzPts val="4400"/>
              <a:buFont typeface="Arial"/>
              <a:buNone/>
            </a:pPr>
            <a:r>
              <a:rPr lang="en-US"/>
              <a:t>Summer Diversity Fellowship Program</a:t>
            </a:r>
            <a:endParaRPr/>
          </a:p>
        </p:txBody>
      </p:sp>
      <p:pic>
        <p:nvPicPr>
          <p:cNvPr id="361" name="Google Shape;361;p59"/>
          <p:cNvPicPr preferRelativeResize="0"/>
          <p:nvPr/>
        </p:nvPicPr>
        <p:blipFill rotWithShape="1">
          <a:blip r:embed="rId3">
            <a:alphaModFix/>
          </a:blip>
          <a:srcRect b="0" l="0" r="0" t="0"/>
          <a:stretch/>
        </p:blipFill>
        <p:spPr>
          <a:xfrm>
            <a:off x="414337" y="1752600"/>
            <a:ext cx="8315325" cy="4524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4400"/>
              <a:buFont typeface="Arial"/>
              <a:buNone/>
            </a:pPr>
            <a:r>
              <a:rPr lang="en-US"/>
              <a:t>Welcome!</a:t>
            </a:r>
            <a:endParaRPr/>
          </a:p>
        </p:txBody>
      </p:sp>
      <p:sp>
        <p:nvSpPr>
          <p:cNvPr id="180" name="Google Shape;180;p3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rgbClr val="FFFFFF"/>
              </a:buClr>
              <a:buSzPts val="3200"/>
              <a:buFont typeface="Arial"/>
              <a:buChar char="•"/>
            </a:pPr>
            <a:r>
              <a:rPr lang="en-US" sz="3200"/>
              <a:t>What is the MPC?</a:t>
            </a:r>
            <a:endParaRPr sz="3200"/>
          </a:p>
          <a:p>
            <a:pPr indent="0" lvl="0" marL="0" rtl="0" algn="l">
              <a:lnSpc>
                <a:spcPct val="90000"/>
              </a:lnSpc>
              <a:spcBef>
                <a:spcPts val="0"/>
              </a:spcBef>
              <a:spcAft>
                <a:spcPts val="0"/>
              </a:spcAft>
              <a:buNone/>
            </a:pPr>
            <a:r>
              <a:t/>
            </a:r>
            <a:endParaRPr sz="3200"/>
          </a:p>
          <a:p>
            <a:pPr indent="-457200" lvl="0" marL="457200" rtl="0" algn="l">
              <a:lnSpc>
                <a:spcPct val="90000"/>
              </a:lnSpc>
              <a:spcBef>
                <a:spcPts val="1000"/>
              </a:spcBef>
              <a:spcAft>
                <a:spcPts val="0"/>
              </a:spcAft>
              <a:buClr>
                <a:srgbClr val="FFFFFF"/>
              </a:buClr>
              <a:buSzPts val="3200"/>
              <a:buFont typeface="Arial"/>
              <a:buChar char="•"/>
            </a:pPr>
            <a:r>
              <a:rPr lang="en-US" sz="3200"/>
              <a:t>Introduction of Ann Meier, MPC Training Director</a:t>
            </a:r>
            <a:endParaRPr sz="32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6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FFFFF"/>
              </a:buClr>
              <a:buSzPts val="4400"/>
              <a:buFont typeface="Arial"/>
              <a:buNone/>
            </a:pPr>
            <a:r>
              <a:rPr lang="en-US"/>
              <a:t>Trivia!</a:t>
            </a:r>
            <a:endParaRPr/>
          </a:p>
        </p:txBody>
      </p:sp>
      <p:sp>
        <p:nvSpPr>
          <p:cNvPr id="367" name="Google Shape;367;p60"/>
          <p:cNvSpPr txBox="1"/>
          <p:nvPr>
            <p:ph idx="1" type="body"/>
          </p:nvPr>
        </p:nvSpPr>
        <p:spPr>
          <a:xfrm>
            <a:off x="628650" y="1825625"/>
            <a:ext cx="7958100" cy="4351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FFFFFF"/>
              </a:buClr>
              <a:buSzPts val="4000"/>
              <a:buNone/>
            </a:pPr>
            <a:r>
              <a:t/>
            </a:r>
            <a:endParaRPr sz="4000"/>
          </a:p>
          <a:p>
            <a:pPr indent="0" lvl="0" marL="0" rtl="0" algn="ctr">
              <a:lnSpc>
                <a:spcPct val="90000"/>
              </a:lnSpc>
              <a:spcBef>
                <a:spcPts val="1000"/>
              </a:spcBef>
              <a:spcAft>
                <a:spcPts val="0"/>
              </a:spcAft>
              <a:buClr>
                <a:srgbClr val="FFFFFF"/>
              </a:buClr>
              <a:buSzPts val="4000"/>
              <a:buNone/>
            </a:pPr>
            <a:r>
              <a:rPr lang="en-US" sz="4000"/>
              <a:t>8. What is the Minnesota state flower?</a:t>
            </a:r>
            <a:endParaRPr sz="4000"/>
          </a:p>
          <a:p>
            <a:pPr indent="1346200" lvl="0" marL="457200" marR="0" rtl="0" algn="l">
              <a:lnSpc>
                <a:spcPct val="90000"/>
              </a:lnSpc>
              <a:spcBef>
                <a:spcPts val="1000"/>
              </a:spcBef>
              <a:spcAft>
                <a:spcPts val="0"/>
              </a:spcAft>
              <a:buSzPts val="4000"/>
              <a:buAutoNum type="alphaUcPeriod"/>
            </a:pPr>
            <a:r>
              <a:rPr lang="en-US" sz="4000"/>
              <a:t>Goldenrod</a:t>
            </a:r>
            <a:endParaRPr sz="4000"/>
          </a:p>
          <a:p>
            <a:pPr indent="1346200" lvl="0" marL="457200" marR="0" rtl="0" algn="l">
              <a:lnSpc>
                <a:spcPct val="90000"/>
              </a:lnSpc>
              <a:spcBef>
                <a:spcPts val="0"/>
              </a:spcBef>
              <a:spcAft>
                <a:spcPts val="0"/>
              </a:spcAft>
              <a:buSzPts val="4000"/>
              <a:buAutoNum type="alphaUcPeriod"/>
            </a:pPr>
            <a:r>
              <a:rPr lang="en-US" sz="4000"/>
              <a:t>Aster</a:t>
            </a:r>
            <a:endParaRPr sz="4000"/>
          </a:p>
          <a:p>
            <a:pPr indent="1346200" lvl="0" marL="457200" marR="0" rtl="0" algn="l">
              <a:lnSpc>
                <a:spcPct val="90000"/>
              </a:lnSpc>
              <a:spcBef>
                <a:spcPts val="0"/>
              </a:spcBef>
              <a:spcAft>
                <a:spcPts val="0"/>
              </a:spcAft>
              <a:buSzPts val="4000"/>
              <a:buAutoNum type="alphaUcPeriod"/>
            </a:pPr>
            <a:r>
              <a:rPr lang="en-US" sz="4000"/>
              <a:t>Lady Slipper</a:t>
            </a:r>
            <a:endParaRPr sz="4000"/>
          </a:p>
          <a:p>
            <a:pPr indent="1346200" lvl="0" marL="457200" marR="0" rtl="0" algn="l">
              <a:lnSpc>
                <a:spcPct val="90000"/>
              </a:lnSpc>
              <a:spcBef>
                <a:spcPts val="0"/>
              </a:spcBef>
              <a:spcAft>
                <a:spcPts val="0"/>
              </a:spcAft>
              <a:buSzPts val="4000"/>
              <a:buAutoNum type="alphaUcPeriod"/>
            </a:pPr>
            <a:r>
              <a:rPr lang="en-US" sz="4000"/>
              <a:t>Wild Rose</a:t>
            </a:r>
            <a:endParaRPr sz="2400">
              <a:solidFill>
                <a:schemeClr val="lt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6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4400"/>
              <a:buFont typeface="Arial"/>
              <a:buNone/>
            </a:pPr>
            <a:r>
              <a:rPr lang="en-US"/>
              <a:t>Training in Population Studies</a:t>
            </a:r>
            <a:endParaRPr/>
          </a:p>
        </p:txBody>
      </p:sp>
      <p:sp>
        <p:nvSpPr>
          <p:cNvPr id="374" name="Google Shape;374;p61"/>
          <p:cNvSpPr txBox="1"/>
          <p:nvPr>
            <p:ph idx="1" type="body"/>
          </p:nvPr>
        </p:nvSpPr>
        <p:spPr>
          <a:xfrm>
            <a:off x="628650" y="1897062"/>
            <a:ext cx="7886700" cy="4351200"/>
          </a:xfrm>
          <a:prstGeom prst="rect">
            <a:avLst/>
          </a:prstGeom>
          <a:noFill/>
          <a:ln>
            <a:noFill/>
          </a:ln>
        </p:spPr>
        <p:txBody>
          <a:bodyPr anchorCtr="0" anchor="t" bIns="45700" lIns="91425" spcFirstLastPara="1" rIns="91425" wrap="square" tIns="45700">
            <a:noAutofit/>
          </a:bodyPr>
          <a:lstStyle/>
          <a:p>
            <a:pPr indent="-431800" lvl="0" marL="457200" rtl="0" algn="l">
              <a:lnSpc>
                <a:spcPct val="150000"/>
              </a:lnSpc>
              <a:spcBef>
                <a:spcPts val="0"/>
              </a:spcBef>
              <a:spcAft>
                <a:spcPts val="0"/>
              </a:spcAft>
              <a:buSzPts val="3200"/>
              <a:buChar char="●"/>
            </a:pPr>
            <a:r>
              <a:rPr lang="en-US" sz="3200"/>
              <a:t>Population Studies Training Program</a:t>
            </a:r>
            <a:endParaRPr sz="3200"/>
          </a:p>
          <a:p>
            <a:pPr indent="-431800" lvl="0" marL="457200" rtl="0" algn="l">
              <a:lnSpc>
                <a:spcPct val="150000"/>
              </a:lnSpc>
              <a:spcBef>
                <a:spcPts val="0"/>
              </a:spcBef>
              <a:spcAft>
                <a:spcPts val="0"/>
              </a:spcAft>
              <a:buSzPts val="3200"/>
              <a:buChar char="●"/>
            </a:pPr>
            <a:r>
              <a:rPr lang="en-US" sz="3200"/>
              <a:t>Population Health Training Program</a:t>
            </a:r>
            <a:endParaRPr sz="3200"/>
          </a:p>
          <a:p>
            <a:pPr indent="-431800" lvl="0" marL="457200" rtl="0" algn="l">
              <a:lnSpc>
                <a:spcPct val="150000"/>
              </a:lnSpc>
              <a:spcBef>
                <a:spcPts val="0"/>
              </a:spcBef>
              <a:spcAft>
                <a:spcPts val="0"/>
              </a:spcAft>
              <a:buSzPts val="3200"/>
              <a:buChar char="●"/>
            </a:pPr>
            <a:r>
              <a:rPr lang="en-US" sz="3200"/>
              <a:t>Graduate Population Studies Minor (Master’s and PhD)</a:t>
            </a:r>
            <a:endParaRPr sz="3200"/>
          </a:p>
          <a:p>
            <a:pPr indent="-431800" lvl="0" marL="457200" rtl="0" algn="l">
              <a:lnSpc>
                <a:spcPct val="150000"/>
              </a:lnSpc>
              <a:spcBef>
                <a:spcPts val="0"/>
              </a:spcBef>
              <a:spcAft>
                <a:spcPts val="0"/>
              </a:spcAft>
              <a:buSzPts val="3200"/>
              <a:buChar char="●"/>
            </a:pPr>
            <a:r>
              <a:rPr lang="en-US" sz="3200" u="sng">
                <a:solidFill>
                  <a:schemeClr val="lt1"/>
                </a:solidFill>
                <a:hlinkClick r:id="rId3">
                  <a:extLst>
                    <a:ext uri="{A12FA001-AC4F-418D-AE19-62706E023703}">
                      <ahyp:hlinkClr val="tx"/>
                    </a:ext>
                  </a:extLst>
                </a:hlinkClick>
              </a:rPr>
              <a:t>Population Studies Courses</a:t>
            </a:r>
            <a:endParaRPr sz="3200">
              <a:solidFill>
                <a:schemeClr val="lt1"/>
              </a:solidFill>
            </a:endParaRPr>
          </a:p>
          <a:p>
            <a:pPr indent="0" lvl="0" marL="0" rtl="0" algn="l">
              <a:lnSpc>
                <a:spcPct val="150000"/>
              </a:lnSpc>
              <a:spcBef>
                <a:spcPts val="3200"/>
              </a:spcBef>
              <a:spcAft>
                <a:spcPts val="0"/>
              </a:spcAft>
              <a:buClr>
                <a:srgbClr val="FFFFFF"/>
              </a:buClr>
              <a:buSzPts val="2800"/>
              <a:buNone/>
            </a:pPr>
            <a:r>
              <a:t/>
            </a:r>
            <a:endParaRPr sz="2700"/>
          </a:p>
          <a:p>
            <a:pPr indent="0" lvl="0" marL="0" rtl="0" algn="l">
              <a:lnSpc>
                <a:spcPct val="150000"/>
              </a:lnSpc>
              <a:spcBef>
                <a:spcPts val="3200"/>
              </a:spcBef>
              <a:spcAft>
                <a:spcPts val="0"/>
              </a:spcAft>
              <a:buClr>
                <a:srgbClr val="FFFFFF"/>
              </a:buClr>
              <a:buSzPts val="2800"/>
              <a:buNone/>
            </a:pPr>
            <a:r>
              <a:t/>
            </a:r>
            <a:endParaRPr sz="2700">
              <a:solidFill>
                <a:schemeClr val="lt1"/>
              </a:solidFill>
            </a:endParaRPr>
          </a:p>
          <a:p>
            <a:pPr indent="0" lvl="0" marL="0" rtl="0" algn="l">
              <a:lnSpc>
                <a:spcPct val="150000"/>
              </a:lnSpc>
              <a:spcBef>
                <a:spcPts val="2800"/>
              </a:spcBef>
              <a:spcAft>
                <a:spcPts val="0"/>
              </a:spcAft>
              <a:buClr>
                <a:srgbClr val="FFFFFF"/>
              </a:buClr>
              <a:buSzPts val="2800"/>
              <a:buNone/>
            </a:pPr>
            <a:r>
              <a:t/>
            </a:r>
            <a:endParaRPr sz="27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6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FFFFF"/>
              </a:buClr>
              <a:buSzPts val="4400"/>
              <a:buFont typeface="Arial"/>
              <a:buNone/>
            </a:pPr>
            <a:r>
              <a:rPr lang="en-US"/>
              <a:t>Trivia!</a:t>
            </a:r>
            <a:endParaRPr/>
          </a:p>
        </p:txBody>
      </p:sp>
      <p:sp>
        <p:nvSpPr>
          <p:cNvPr id="380" name="Google Shape;380;p62"/>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FFFFFF"/>
              </a:buClr>
              <a:buSzPts val="4000"/>
              <a:buNone/>
            </a:pPr>
            <a:r>
              <a:t/>
            </a:r>
            <a:endParaRPr sz="4000"/>
          </a:p>
          <a:p>
            <a:pPr indent="0" lvl="0" marL="0" rtl="0" algn="ctr">
              <a:lnSpc>
                <a:spcPct val="90000"/>
              </a:lnSpc>
              <a:spcBef>
                <a:spcPts val="1000"/>
              </a:spcBef>
              <a:spcAft>
                <a:spcPts val="0"/>
              </a:spcAft>
              <a:buClr>
                <a:srgbClr val="FFFFFF"/>
              </a:buClr>
              <a:buSzPts val="4000"/>
              <a:buNone/>
            </a:pPr>
            <a:r>
              <a:rPr lang="en-US" sz="4000"/>
              <a:t>9. Who is the current mayor of   St. Paul? </a:t>
            </a:r>
            <a:endParaRPr sz="4000"/>
          </a:p>
          <a:p>
            <a:pPr indent="1060450" lvl="0" marL="457200" rtl="0" algn="l">
              <a:lnSpc>
                <a:spcPct val="90000"/>
              </a:lnSpc>
              <a:spcBef>
                <a:spcPts val="1000"/>
              </a:spcBef>
              <a:spcAft>
                <a:spcPts val="0"/>
              </a:spcAft>
              <a:buSzPts val="4000"/>
              <a:buAutoNum type="alphaUcPeriod"/>
            </a:pPr>
            <a:r>
              <a:rPr lang="en-US" sz="4000"/>
              <a:t>Jacob Frey</a:t>
            </a:r>
            <a:endParaRPr sz="4000"/>
          </a:p>
          <a:p>
            <a:pPr indent="1060450" lvl="0" marL="457200" rtl="0" algn="l">
              <a:lnSpc>
                <a:spcPct val="90000"/>
              </a:lnSpc>
              <a:spcBef>
                <a:spcPts val="0"/>
              </a:spcBef>
              <a:spcAft>
                <a:spcPts val="0"/>
              </a:spcAft>
              <a:buSzPts val="4000"/>
              <a:buAutoNum type="alphaUcPeriod"/>
            </a:pPr>
            <a:r>
              <a:rPr lang="en-US" sz="4000"/>
              <a:t>Mark Dayton</a:t>
            </a:r>
            <a:endParaRPr sz="4000"/>
          </a:p>
          <a:p>
            <a:pPr indent="1060450" lvl="0" marL="457200" rtl="0" algn="l">
              <a:lnSpc>
                <a:spcPct val="90000"/>
              </a:lnSpc>
              <a:spcBef>
                <a:spcPts val="0"/>
              </a:spcBef>
              <a:spcAft>
                <a:spcPts val="0"/>
              </a:spcAft>
              <a:buSzPts val="4000"/>
              <a:buAutoNum type="alphaUcPeriod"/>
            </a:pPr>
            <a:r>
              <a:rPr lang="en-US" sz="4000"/>
              <a:t>Ryan Suter</a:t>
            </a:r>
            <a:endParaRPr sz="4000"/>
          </a:p>
          <a:p>
            <a:pPr indent="1060450" lvl="0" marL="457200" rtl="0" algn="l">
              <a:lnSpc>
                <a:spcPct val="80000"/>
              </a:lnSpc>
              <a:spcBef>
                <a:spcPts val="500"/>
              </a:spcBef>
              <a:spcAft>
                <a:spcPts val="0"/>
              </a:spcAft>
              <a:buSzPts val="4000"/>
              <a:buAutoNum type="alphaUcPeriod"/>
            </a:pPr>
            <a:r>
              <a:rPr lang="en-US" sz="4000"/>
              <a:t>Melvin Carter</a:t>
            </a:r>
            <a:endParaRPr sz="40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63"/>
          <p:cNvSpPr txBox="1"/>
          <p:nvPr>
            <p:ph type="title"/>
          </p:nvPr>
        </p:nvSpPr>
        <p:spPr>
          <a:xfrm>
            <a:off x="602876" y="381000"/>
            <a:ext cx="1835524"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4400"/>
              <a:buFont typeface="Arial"/>
              <a:buNone/>
            </a:pPr>
            <a:r>
              <a:rPr lang="en-US"/>
              <a:t>Free </a:t>
            </a:r>
            <a:br>
              <a:rPr lang="en-US"/>
            </a:br>
            <a:r>
              <a:rPr lang="en-US"/>
              <a:t>Data!</a:t>
            </a:r>
            <a:endParaRPr/>
          </a:p>
        </p:txBody>
      </p:sp>
      <p:sp>
        <p:nvSpPr>
          <p:cNvPr id="386" name="Google Shape;386;p63"/>
          <p:cNvSpPr txBox="1"/>
          <p:nvPr>
            <p:ph idx="1" type="body"/>
          </p:nvPr>
        </p:nvSpPr>
        <p:spPr>
          <a:xfrm>
            <a:off x="533400" y="2438400"/>
            <a:ext cx="1905000" cy="3124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FFFFFF"/>
              </a:buClr>
              <a:buSzPts val="2000"/>
              <a:buNone/>
            </a:pPr>
            <a:r>
              <a:rPr lang="en-US" sz="2000"/>
              <a:t>We have an extraordinary amount of demographic, spatial and health data</a:t>
            </a:r>
            <a:endParaRPr/>
          </a:p>
          <a:p>
            <a:pPr indent="0" lvl="0" marL="0" rtl="0" algn="l">
              <a:lnSpc>
                <a:spcPct val="90000"/>
              </a:lnSpc>
              <a:spcBef>
                <a:spcPts val="1000"/>
              </a:spcBef>
              <a:spcAft>
                <a:spcPts val="0"/>
              </a:spcAft>
              <a:buClr>
                <a:srgbClr val="FFFFFF"/>
              </a:buClr>
              <a:buSzPts val="2000"/>
              <a:buNone/>
            </a:pPr>
            <a:r>
              <a:t/>
            </a:r>
            <a:endParaRPr sz="2000"/>
          </a:p>
        </p:txBody>
      </p:sp>
      <p:pic>
        <p:nvPicPr>
          <p:cNvPr id="387" name="Google Shape;387;p63"/>
          <p:cNvPicPr preferRelativeResize="0"/>
          <p:nvPr/>
        </p:nvPicPr>
        <p:blipFill rotWithShape="1">
          <a:blip r:embed="rId3">
            <a:alphaModFix/>
          </a:blip>
          <a:srcRect b="0" l="0" r="0" t="0"/>
          <a:stretch/>
        </p:blipFill>
        <p:spPr>
          <a:xfrm>
            <a:off x="2474539" y="457200"/>
            <a:ext cx="6212261" cy="57150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6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4400"/>
              <a:buFont typeface="Arial"/>
              <a:buNone/>
            </a:pPr>
            <a:r>
              <a:rPr lang="en-US"/>
              <a:t>Research Assistant Opportunities</a:t>
            </a:r>
            <a:endParaRPr/>
          </a:p>
        </p:txBody>
      </p:sp>
      <p:sp>
        <p:nvSpPr>
          <p:cNvPr id="393" name="Google Shape;393;p64"/>
          <p:cNvSpPr txBox="1"/>
          <p:nvPr>
            <p:ph idx="1" type="body"/>
          </p:nvPr>
        </p:nvSpPr>
        <p:spPr>
          <a:xfrm>
            <a:off x="628650" y="2201862"/>
            <a:ext cx="7886700" cy="36655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FFFFFF"/>
              </a:buClr>
              <a:buSzPts val="2800"/>
              <a:buNone/>
            </a:pPr>
            <a:r>
              <a:rPr lang="en-US"/>
              <a:t>Student members hear first about new research positions.</a:t>
            </a:r>
            <a:endParaRPr/>
          </a:p>
          <a:p>
            <a:pPr indent="0" lvl="0" marL="0" rtl="0" algn="l">
              <a:lnSpc>
                <a:spcPct val="90000"/>
              </a:lnSpc>
              <a:spcBef>
                <a:spcPts val="1000"/>
              </a:spcBef>
              <a:spcAft>
                <a:spcPts val="0"/>
              </a:spcAft>
              <a:buClr>
                <a:srgbClr val="FFFFFF"/>
              </a:buClr>
              <a:buSzPts val="2800"/>
              <a:buNone/>
            </a:pPr>
            <a:r>
              <a:t/>
            </a:r>
            <a:endParaRPr/>
          </a:p>
          <a:p>
            <a:pPr indent="0" lvl="0" marL="0" rtl="0" algn="l">
              <a:lnSpc>
                <a:spcPct val="90000"/>
              </a:lnSpc>
              <a:spcBef>
                <a:spcPts val="1000"/>
              </a:spcBef>
              <a:spcAft>
                <a:spcPts val="0"/>
              </a:spcAft>
              <a:buClr>
                <a:srgbClr val="FFFFFF"/>
              </a:buClr>
              <a:buSzPts val="2800"/>
              <a:buNone/>
            </a:pPr>
            <a:r>
              <a:rPr lang="en-US"/>
              <a:t>Almost 50 grad RAs on data projects last year.</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6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FFFFF"/>
              </a:buClr>
              <a:buSzPts val="4400"/>
              <a:buFont typeface="Arial"/>
              <a:buNone/>
            </a:pPr>
            <a:r>
              <a:rPr lang="en-US"/>
              <a:t>Trivia!</a:t>
            </a:r>
            <a:endParaRPr/>
          </a:p>
        </p:txBody>
      </p:sp>
      <p:sp>
        <p:nvSpPr>
          <p:cNvPr id="399" name="Google Shape;399;p65"/>
          <p:cNvSpPr txBox="1"/>
          <p:nvPr>
            <p:ph idx="1" type="body"/>
          </p:nvPr>
        </p:nvSpPr>
        <p:spPr>
          <a:xfrm>
            <a:off x="257175" y="1444625"/>
            <a:ext cx="8258100" cy="43512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FFFFFF"/>
              </a:buClr>
              <a:buSzPts val="4000"/>
              <a:buNone/>
            </a:pPr>
            <a:r>
              <a:t/>
            </a:r>
            <a:endParaRPr sz="4000">
              <a:solidFill>
                <a:schemeClr val="lt1"/>
              </a:solidFill>
            </a:endParaRPr>
          </a:p>
          <a:p>
            <a:pPr indent="0" lvl="1" marL="457200" rtl="0" algn="ctr">
              <a:lnSpc>
                <a:spcPct val="90000"/>
              </a:lnSpc>
              <a:spcBef>
                <a:spcPts val="500"/>
              </a:spcBef>
              <a:spcAft>
                <a:spcPts val="0"/>
              </a:spcAft>
              <a:buClr>
                <a:schemeClr val="lt1"/>
              </a:buClr>
              <a:buSzPts val="4000"/>
              <a:buNone/>
            </a:pPr>
            <a:r>
              <a:rPr lang="en-US" sz="4000">
                <a:solidFill>
                  <a:schemeClr val="lt1"/>
                </a:solidFill>
                <a:latin typeface="Arial"/>
                <a:ea typeface="Arial"/>
                <a:cs typeface="Arial"/>
                <a:sym typeface="Arial"/>
              </a:rPr>
              <a:t>10. What </a:t>
            </a:r>
            <a:r>
              <a:rPr lang="en-US" sz="4000">
                <a:solidFill>
                  <a:schemeClr val="lt1"/>
                </a:solidFill>
              </a:rPr>
              <a:t>state currently has the highest response rate from the </a:t>
            </a:r>
            <a:r>
              <a:rPr lang="en-US" sz="4000">
                <a:solidFill>
                  <a:schemeClr val="lt1"/>
                </a:solidFill>
                <a:latin typeface="Arial"/>
                <a:ea typeface="Arial"/>
                <a:cs typeface="Arial"/>
                <a:sym typeface="Arial"/>
              </a:rPr>
              <a:t>20</a:t>
            </a:r>
            <a:r>
              <a:rPr lang="en-US" sz="4000">
                <a:solidFill>
                  <a:schemeClr val="lt1"/>
                </a:solidFill>
              </a:rPr>
              <a:t>2</a:t>
            </a:r>
            <a:r>
              <a:rPr lang="en-US" sz="4000">
                <a:solidFill>
                  <a:schemeClr val="lt1"/>
                </a:solidFill>
                <a:latin typeface="Arial"/>
                <a:ea typeface="Arial"/>
                <a:cs typeface="Arial"/>
                <a:sym typeface="Arial"/>
              </a:rPr>
              <a:t>0 census (~75%)?</a:t>
            </a:r>
            <a:endParaRPr sz="4000">
              <a:solidFill>
                <a:schemeClr val="lt1"/>
              </a:solidFill>
              <a:latin typeface="Arial"/>
              <a:ea typeface="Arial"/>
              <a:cs typeface="Arial"/>
              <a:sym typeface="Arial"/>
            </a:endParaRPr>
          </a:p>
          <a:p>
            <a:pPr indent="1803400" lvl="0" marL="457200" rtl="0" algn="l">
              <a:lnSpc>
                <a:spcPct val="90000"/>
              </a:lnSpc>
              <a:spcBef>
                <a:spcPts val="500"/>
              </a:spcBef>
              <a:spcAft>
                <a:spcPts val="0"/>
              </a:spcAft>
              <a:buClr>
                <a:schemeClr val="lt1"/>
              </a:buClr>
              <a:buSzPts val="4000"/>
              <a:buAutoNum type="alphaUcPeriod"/>
            </a:pPr>
            <a:r>
              <a:rPr lang="en-US" sz="4000">
                <a:solidFill>
                  <a:schemeClr val="lt1"/>
                </a:solidFill>
              </a:rPr>
              <a:t>Puerto Rico</a:t>
            </a:r>
            <a:endParaRPr sz="4000">
              <a:solidFill>
                <a:schemeClr val="lt1"/>
              </a:solidFill>
            </a:endParaRPr>
          </a:p>
          <a:p>
            <a:pPr indent="1803400" lvl="0" marL="457200" rtl="0" algn="l">
              <a:lnSpc>
                <a:spcPct val="90000"/>
              </a:lnSpc>
              <a:spcBef>
                <a:spcPts val="0"/>
              </a:spcBef>
              <a:spcAft>
                <a:spcPts val="0"/>
              </a:spcAft>
              <a:buClr>
                <a:schemeClr val="lt1"/>
              </a:buClr>
              <a:buSzPts val="4000"/>
              <a:buAutoNum type="alphaUcPeriod"/>
            </a:pPr>
            <a:r>
              <a:rPr lang="en-US" sz="4000">
                <a:solidFill>
                  <a:schemeClr val="lt1"/>
                </a:solidFill>
              </a:rPr>
              <a:t>Maine</a:t>
            </a:r>
            <a:endParaRPr sz="4000">
              <a:solidFill>
                <a:schemeClr val="lt1"/>
              </a:solidFill>
            </a:endParaRPr>
          </a:p>
          <a:p>
            <a:pPr indent="1803400" lvl="0" marL="457200" rtl="0" algn="l">
              <a:lnSpc>
                <a:spcPct val="90000"/>
              </a:lnSpc>
              <a:spcBef>
                <a:spcPts val="0"/>
              </a:spcBef>
              <a:spcAft>
                <a:spcPts val="0"/>
              </a:spcAft>
              <a:buClr>
                <a:schemeClr val="lt1"/>
              </a:buClr>
              <a:buSzPts val="4000"/>
              <a:buAutoNum type="alphaUcPeriod"/>
            </a:pPr>
            <a:r>
              <a:rPr lang="en-US" sz="4000">
                <a:solidFill>
                  <a:schemeClr val="lt1"/>
                </a:solidFill>
              </a:rPr>
              <a:t>Illinois</a:t>
            </a:r>
            <a:endParaRPr sz="4000">
              <a:solidFill>
                <a:schemeClr val="lt1"/>
              </a:solidFill>
            </a:endParaRPr>
          </a:p>
          <a:p>
            <a:pPr indent="1803400" lvl="0" marL="457200" rtl="0" algn="l">
              <a:lnSpc>
                <a:spcPct val="90000"/>
              </a:lnSpc>
              <a:spcBef>
                <a:spcPts val="0"/>
              </a:spcBef>
              <a:spcAft>
                <a:spcPts val="0"/>
              </a:spcAft>
              <a:buClr>
                <a:schemeClr val="lt1"/>
              </a:buClr>
              <a:buSzPts val="4000"/>
              <a:buAutoNum type="alphaUcPeriod"/>
            </a:pPr>
            <a:r>
              <a:rPr lang="en-US" sz="4000">
                <a:solidFill>
                  <a:schemeClr val="lt1"/>
                </a:solidFill>
              </a:rPr>
              <a:t>Minnesota</a:t>
            </a:r>
            <a:endParaRPr sz="4000">
              <a:solidFill>
                <a:schemeClr val="lt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6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4400"/>
              <a:buFont typeface="Arial"/>
              <a:buNone/>
            </a:pPr>
            <a:r>
              <a:rPr lang="en-US"/>
              <a:t>How to Become a Member</a:t>
            </a:r>
            <a:endParaRPr/>
          </a:p>
        </p:txBody>
      </p:sp>
      <p:sp>
        <p:nvSpPr>
          <p:cNvPr id="405" name="Google Shape;405;p66"/>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rgbClr val="FFFFFF"/>
              </a:buClr>
              <a:buSzPts val="2800"/>
              <a:buFont typeface="Arial"/>
              <a:buChar char="•"/>
            </a:pPr>
            <a:r>
              <a:rPr lang="en-US"/>
              <a:t>Email a brief (2-3 sentence) description of your population related research interests.</a:t>
            </a:r>
            <a:endParaRPr/>
          </a:p>
          <a:p>
            <a:pPr indent="-457200" lvl="0" marL="457200" rtl="0" algn="l">
              <a:lnSpc>
                <a:spcPct val="90000"/>
              </a:lnSpc>
              <a:spcBef>
                <a:spcPts val="1000"/>
              </a:spcBef>
              <a:spcAft>
                <a:spcPts val="0"/>
              </a:spcAft>
              <a:buClr>
                <a:srgbClr val="FFFFFF"/>
              </a:buClr>
              <a:buSzPts val="2800"/>
              <a:buFont typeface="Arial"/>
              <a:buChar char="•"/>
            </a:pPr>
            <a:r>
              <a:rPr lang="en-US"/>
              <a:t>Attach a current CV or resume. </a:t>
            </a:r>
            <a:endParaRPr/>
          </a:p>
          <a:p>
            <a:pPr indent="-457200" lvl="0" marL="457200" rtl="0" algn="l">
              <a:lnSpc>
                <a:spcPct val="90000"/>
              </a:lnSpc>
              <a:spcBef>
                <a:spcPts val="1000"/>
              </a:spcBef>
              <a:spcAft>
                <a:spcPts val="0"/>
              </a:spcAft>
              <a:buClr>
                <a:srgbClr val="FFFFFF"/>
              </a:buClr>
              <a:buSzPts val="2800"/>
              <a:buFont typeface="Arial"/>
              <a:buChar char="•"/>
            </a:pPr>
            <a:r>
              <a:rPr lang="en-US"/>
              <a:t>Email </a:t>
            </a:r>
            <a:r>
              <a:rPr lang="en-US" u="sng"/>
              <a:t>mpc</a:t>
            </a:r>
            <a:r>
              <a:rPr lang="en-US" u="sng"/>
              <a:t>@umn.edu</a:t>
            </a:r>
            <a:endParaRPr u="sng"/>
          </a:p>
          <a:p>
            <a:pPr indent="-457200" lvl="0" marL="457200" rtl="0" algn="l">
              <a:lnSpc>
                <a:spcPct val="90000"/>
              </a:lnSpc>
              <a:spcBef>
                <a:spcPts val="1000"/>
              </a:spcBef>
              <a:spcAft>
                <a:spcPts val="0"/>
              </a:spcAft>
              <a:buClr>
                <a:srgbClr val="FFFFFF"/>
              </a:buClr>
              <a:buSzPts val="2800"/>
              <a:buFont typeface="Arial"/>
              <a:buChar char="•"/>
            </a:pPr>
            <a:r>
              <a:rPr lang="en-US"/>
              <a:t>The Advisory Board reviews and approves membership applications at their monthly meetings.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67"/>
          <p:cNvSpPr txBox="1"/>
          <p:nvPr>
            <p:ph type="title"/>
          </p:nvPr>
        </p:nvSpPr>
        <p:spPr>
          <a:xfrm>
            <a:off x="628650" y="365126"/>
            <a:ext cx="78867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Life Course Center</a:t>
            </a:r>
            <a:endParaRPr/>
          </a:p>
        </p:txBody>
      </p:sp>
      <p:sp>
        <p:nvSpPr>
          <p:cNvPr id="412" name="Google Shape;412;p67"/>
          <p:cNvSpPr txBox="1"/>
          <p:nvPr>
            <p:ph idx="1" type="body"/>
          </p:nvPr>
        </p:nvSpPr>
        <p:spPr>
          <a:xfrm>
            <a:off x="628650" y="1825625"/>
            <a:ext cx="7886700" cy="4351200"/>
          </a:xfrm>
          <a:prstGeom prst="rect">
            <a:avLst/>
          </a:prstGeom>
        </p:spPr>
        <p:txBody>
          <a:bodyPr anchorCtr="0" anchor="t" bIns="45700" lIns="91425" spcFirstLastPara="1" rIns="91425" wrap="square" tIns="45700">
            <a:noAutofit/>
          </a:bodyPr>
          <a:lstStyle/>
          <a:p>
            <a:pPr indent="-457200" lvl="0" marL="457200" rtl="0" algn="l">
              <a:spcBef>
                <a:spcPts val="1000"/>
              </a:spcBef>
              <a:spcAft>
                <a:spcPts val="0"/>
              </a:spcAft>
              <a:buClr>
                <a:schemeClr val="lt1"/>
              </a:buClr>
              <a:buSzPts val="3200"/>
              <a:buChar char="•"/>
            </a:pPr>
            <a:r>
              <a:rPr lang="en-US" sz="3200">
                <a:solidFill>
                  <a:schemeClr val="lt1"/>
                </a:solidFill>
              </a:rPr>
              <a:t>The LCC is a University-wide center for the study of aging and the life course. </a:t>
            </a:r>
            <a:endParaRPr sz="3200">
              <a:solidFill>
                <a:schemeClr val="lt1"/>
              </a:solidFill>
            </a:endParaRPr>
          </a:p>
          <a:p>
            <a:pPr indent="-457200" lvl="0" marL="457200" rtl="0" algn="l">
              <a:spcBef>
                <a:spcPts val="1000"/>
              </a:spcBef>
              <a:spcAft>
                <a:spcPts val="0"/>
              </a:spcAft>
              <a:buClr>
                <a:schemeClr val="lt1"/>
              </a:buClr>
              <a:buSzPts val="3200"/>
              <a:buChar char="•"/>
            </a:pPr>
            <a:r>
              <a:rPr lang="en-US" sz="3200">
                <a:solidFill>
                  <a:schemeClr val="lt1"/>
                </a:solidFill>
              </a:rPr>
              <a:t>Life course studies encompass all stages of life from birth to death. </a:t>
            </a:r>
            <a:br>
              <a:rPr lang="en-US" sz="3200">
                <a:solidFill>
                  <a:schemeClr val="lt1"/>
                </a:solidFill>
              </a:rPr>
            </a:br>
            <a:endParaRPr sz="3200">
              <a:solidFill>
                <a:schemeClr val="lt1"/>
              </a:solidFill>
            </a:endParaRPr>
          </a:p>
          <a:p>
            <a:pPr indent="-457200" lvl="0" marL="457200" rtl="0" algn="l">
              <a:spcBef>
                <a:spcPts val="1000"/>
              </a:spcBef>
              <a:spcAft>
                <a:spcPts val="0"/>
              </a:spcAft>
              <a:buClr>
                <a:schemeClr val="lt1"/>
              </a:buClr>
              <a:buSzPts val="3200"/>
              <a:buChar char="•"/>
            </a:pPr>
            <a:r>
              <a:rPr lang="en-US" sz="3200">
                <a:solidFill>
                  <a:schemeClr val="lt1"/>
                </a:solidFill>
              </a:rPr>
              <a:t>If interested in becoming a student member email </a:t>
            </a:r>
            <a:r>
              <a:rPr lang="en-US" sz="3200" u="sng">
                <a:solidFill>
                  <a:schemeClr val="lt1"/>
                </a:solidFill>
              </a:rPr>
              <a:t>lifecourse@umn.edu</a:t>
            </a:r>
            <a:endParaRPr u="sng"/>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68"/>
          <p:cNvSpPr txBox="1"/>
          <p:nvPr>
            <p:ph idx="1" type="subTitle"/>
          </p:nvPr>
        </p:nvSpPr>
        <p:spPr>
          <a:xfrm>
            <a:off x="1143000" y="1524000"/>
            <a:ext cx="6858000" cy="31242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FFFFFF"/>
              </a:buClr>
              <a:buSzPts val="5400"/>
              <a:buNone/>
            </a:pPr>
            <a:r>
              <a:rPr lang="en-US" sz="5400"/>
              <a:t>Questions</a:t>
            </a:r>
            <a:r>
              <a:rPr lang="en-US" sz="4000"/>
              <a:t>?</a:t>
            </a:r>
            <a:endParaRPr/>
          </a:p>
          <a:p>
            <a:pPr indent="0" lvl="0" marL="0" rtl="0" algn="ctr">
              <a:lnSpc>
                <a:spcPct val="90000"/>
              </a:lnSpc>
              <a:spcBef>
                <a:spcPts val="2200"/>
              </a:spcBef>
              <a:spcAft>
                <a:spcPts val="0"/>
              </a:spcAft>
              <a:buClr>
                <a:srgbClr val="FFFFFF"/>
              </a:buClr>
              <a:buSzPts val="4000"/>
              <a:buNone/>
            </a:pPr>
            <a:r>
              <a:rPr lang="en-US" sz="4000"/>
              <a:t>Contact Us!</a:t>
            </a:r>
            <a:endParaRPr/>
          </a:p>
          <a:p>
            <a:pPr indent="0" lvl="0" marL="0" rtl="0" algn="ctr">
              <a:lnSpc>
                <a:spcPct val="90000"/>
              </a:lnSpc>
              <a:spcBef>
                <a:spcPts val="2200"/>
              </a:spcBef>
              <a:spcAft>
                <a:spcPts val="0"/>
              </a:spcAft>
              <a:buClr>
                <a:srgbClr val="FFFFFF"/>
              </a:buClr>
              <a:buSzPts val="4000"/>
              <a:buNone/>
            </a:pPr>
            <a:r>
              <a:rPr lang="en-US" sz="4000"/>
              <a:t>mpctrain@umn.edu</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69"/>
          <p:cNvSpPr txBox="1"/>
          <p:nvPr>
            <p:ph type="title"/>
          </p:nvPr>
        </p:nvSpPr>
        <p:spPr>
          <a:xfrm>
            <a:off x="628650" y="152401"/>
            <a:ext cx="7886700" cy="990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4400"/>
              <a:buFont typeface="Arial"/>
              <a:buNone/>
            </a:pPr>
            <a:r>
              <a:rPr lang="en-US"/>
              <a:t>Trivia answers!</a:t>
            </a:r>
            <a:endParaRPr/>
          </a:p>
        </p:txBody>
      </p:sp>
      <p:sp>
        <p:nvSpPr>
          <p:cNvPr id="424" name="Google Shape;424;p69"/>
          <p:cNvSpPr txBox="1"/>
          <p:nvPr>
            <p:ph idx="1" type="body"/>
          </p:nvPr>
        </p:nvSpPr>
        <p:spPr>
          <a:xfrm>
            <a:off x="457200" y="914400"/>
            <a:ext cx="8305800" cy="55626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rgbClr val="FFFFFF"/>
              </a:buClr>
              <a:buSzPts val="2400"/>
              <a:buNone/>
            </a:pPr>
            <a:r>
              <a:t/>
            </a:r>
            <a:endParaRPr sz="2400"/>
          </a:p>
          <a:p>
            <a:pPr indent="-457200" lvl="1" marL="914400" rtl="0" algn="l">
              <a:lnSpc>
                <a:spcPct val="80000"/>
              </a:lnSpc>
              <a:spcBef>
                <a:spcPts val="500"/>
              </a:spcBef>
              <a:spcAft>
                <a:spcPts val="0"/>
              </a:spcAft>
              <a:buClr>
                <a:schemeClr val="lt1"/>
              </a:buClr>
              <a:buSzPts val="2400"/>
              <a:buFont typeface="Arial"/>
              <a:buAutoNum type="arabicPeriod"/>
            </a:pPr>
            <a:r>
              <a:rPr lang="en-US">
                <a:solidFill>
                  <a:schemeClr val="lt1"/>
                </a:solidFill>
              </a:rPr>
              <a:t>Name of new UMN president: Joan Gabel</a:t>
            </a:r>
            <a:endParaRPr/>
          </a:p>
          <a:p>
            <a:pPr indent="-457200" lvl="1" marL="914400" rtl="0" algn="l">
              <a:lnSpc>
                <a:spcPct val="80000"/>
              </a:lnSpc>
              <a:spcBef>
                <a:spcPts val="500"/>
              </a:spcBef>
              <a:spcAft>
                <a:spcPts val="0"/>
              </a:spcAft>
              <a:buClr>
                <a:schemeClr val="lt1"/>
              </a:buClr>
              <a:buSzPts val="2400"/>
              <a:buFont typeface="Arial"/>
              <a:buAutoNum type="arabicPeriod"/>
            </a:pPr>
            <a:r>
              <a:rPr lang="en-US">
                <a:solidFill>
                  <a:schemeClr val="lt1"/>
                </a:solidFill>
              </a:rPr>
              <a:t>Year Minnesota became a state: 1858</a:t>
            </a:r>
            <a:endParaRPr/>
          </a:p>
          <a:p>
            <a:pPr indent="-457200" lvl="1" marL="914400" rtl="0" algn="l">
              <a:lnSpc>
                <a:spcPct val="80000"/>
              </a:lnSpc>
              <a:spcBef>
                <a:spcPts val="500"/>
              </a:spcBef>
              <a:spcAft>
                <a:spcPts val="0"/>
              </a:spcAft>
              <a:buClr>
                <a:schemeClr val="lt1"/>
              </a:buClr>
              <a:buSzPts val="2400"/>
              <a:buFont typeface="Arial"/>
              <a:buAutoNum type="arabicPeriod"/>
            </a:pPr>
            <a:r>
              <a:rPr lang="en-US">
                <a:solidFill>
                  <a:schemeClr val="lt1"/>
                </a:solidFill>
              </a:rPr>
              <a:t>State bird: Loon</a:t>
            </a:r>
            <a:endParaRPr/>
          </a:p>
          <a:p>
            <a:pPr indent="-457200" lvl="1" marL="914400" rtl="0" algn="l">
              <a:lnSpc>
                <a:spcPct val="80000"/>
              </a:lnSpc>
              <a:spcBef>
                <a:spcPts val="500"/>
              </a:spcBef>
              <a:spcAft>
                <a:spcPts val="0"/>
              </a:spcAft>
              <a:buClr>
                <a:schemeClr val="lt1"/>
              </a:buClr>
              <a:buSzPts val="2400"/>
              <a:buFont typeface="Arial"/>
              <a:buAutoNum type="arabicPeriod"/>
            </a:pPr>
            <a:r>
              <a:rPr lang="en-US">
                <a:solidFill>
                  <a:schemeClr val="lt1"/>
                </a:solidFill>
              </a:rPr>
              <a:t>State fish: Walleye</a:t>
            </a:r>
            <a:endParaRPr/>
          </a:p>
          <a:p>
            <a:pPr indent="-457200" lvl="1" marL="914400" rtl="0" algn="l">
              <a:lnSpc>
                <a:spcPct val="80000"/>
              </a:lnSpc>
              <a:spcBef>
                <a:spcPts val="500"/>
              </a:spcBef>
              <a:spcAft>
                <a:spcPts val="0"/>
              </a:spcAft>
              <a:buClr>
                <a:schemeClr val="lt1"/>
              </a:buClr>
              <a:buSzPts val="2400"/>
              <a:buFont typeface="Arial"/>
              <a:buAutoNum type="arabicPeriod"/>
            </a:pPr>
            <a:r>
              <a:rPr lang="en-US">
                <a:solidFill>
                  <a:schemeClr val="lt1"/>
                </a:solidFill>
              </a:rPr>
              <a:t>How many lakes does Minnesota really have: 15,291</a:t>
            </a:r>
            <a:endParaRPr/>
          </a:p>
          <a:p>
            <a:pPr indent="-457200" lvl="1" marL="914400" rtl="0" algn="l">
              <a:lnSpc>
                <a:spcPct val="80000"/>
              </a:lnSpc>
              <a:spcBef>
                <a:spcPts val="500"/>
              </a:spcBef>
              <a:spcAft>
                <a:spcPts val="0"/>
              </a:spcAft>
              <a:buClr>
                <a:schemeClr val="lt1"/>
              </a:buClr>
              <a:buSzPts val="2400"/>
              <a:buFont typeface="Arial"/>
              <a:buAutoNum type="arabicPeriod"/>
            </a:pPr>
            <a:r>
              <a:rPr lang="en-US">
                <a:solidFill>
                  <a:schemeClr val="lt1"/>
                </a:solidFill>
              </a:rPr>
              <a:t>Which of Minnesota's 67 state parks is the most visited: Fort Snelling</a:t>
            </a:r>
            <a:endParaRPr/>
          </a:p>
          <a:p>
            <a:pPr indent="-457200" lvl="1" marL="914400" rtl="0" algn="l">
              <a:lnSpc>
                <a:spcPct val="80000"/>
              </a:lnSpc>
              <a:spcBef>
                <a:spcPts val="500"/>
              </a:spcBef>
              <a:spcAft>
                <a:spcPts val="0"/>
              </a:spcAft>
              <a:buClr>
                <a:schemeClr val="lt1"/>
              </a:buClr>
              <a:buSzPts val="2400"/>
              <a:buFont typeface="Arial"/>
              <a:buAutoNum type="arabicPeriod"/>
            </a:pPr>
            <a:r>
              <a:rPr lang="en-US">
                <a:solidFill>
                  <a:schemeClr val="lt1"/>
                </a:solidFill>
              </a:rPr>
              <a:t>How many counties in MN: 87</a:t>
            </a:r>
            <a:endParaRPr/>
          </a:p>
          <a:p>
            <a:pPr indent="-457200" lvl="1" marL="914400" rtl="0" algn="l">
              <a:lnSpc>
                <a:spcPct val="80000"/>
              </a:lnSpc>
              <a:spcBef>
                <a:spcPts val="500"/>
              </a:spcBef>
              <a:spcAft>
                <a:spcPts val="0"/>
              </a:spcAft>
              <a:buClr>
                <a:schemeClr val="lt1"/>
              </a:buClr>
              <a:buSzPts val="2400"/>
              <a:buFont typeface="Arial"/>
              <a:buAutoNum type="arabicPeriod"/>
            </a:pPr>
            <a:r>
              <a:rPr lang="en-US">
                <a:solidFill>
                  <a:schemeClr val="lt1"/>
                </a:solidFill>
              </a:rPr>
              <a:t>State flower: Lady Slipper</a:t>
            </a:r>
            <a:endParaRPr/>
          </a:p>
          <a:p>
            <a:pPr indent="-457200" lvl="1" marL="914400" rtl="0" algn="l">
              <a:lnSpc>
                <a:spcPct val="80000"/>
              </a:lnSpc>
              <a:spcBef>
                <a:spcPts val="500"/>
              </a:spcBef>
              <a:spcAft>
                <a:spcPts val="0"/>
              </a:spcAft>
              <a:buClr>
                <a:schemeClr val="lt1"/>
              </a:buClr>
              <a:buSzPts val="2400"/>
              <a:buFont typeface="Arial"/>
              <a:buAutoNum type="arabicPeriod"/>
            </a:pPr>
            <a:r>
              <a:rPr lang="en-US">
                <a:solidFill>
                  <a:schemeClr val="lt1"/>
                </a:solidFill>
              </a:rPr>
              <a:t>Current mayor of St. Paul: Melvin Carter</a:t>
            </a:r>
            <a:endParaRPr/>
          </a:p>
          <a:p>
            <a:pPr indent="-457200" lvl="1" marL="914400" rtl="0" algn="l">
              <a:lnSpc>
                <a:spcPct val="80000"/>
              </a:lnSpc>
              <a:spcBef>
                <a:spcPts val="500"/>
              </a:spcBef>
              <a:spcAft>
                <a:spcPts val="0"/>
              </a:spcAft>
              <a:buClr>
                <a:schemeClr val="lt1"/>
              </a:buClr>
              <a:buSzPts val="2400"/>
              <a:buFont typeface="Arial"/>
              <a:buAutoNum type="arabicPeriod"/>
            </a:pPr>
            <a:r>
              <a:rPr lang="en-US">
                <a:solidFill>
                  <a:schemeClr val="lt1"/>
                </a:solidFill>
              </a:rPr>
              <a:t>What state currently has the highest response rate from the 2020 census (~75%)?:  Minnesota!</a:t>
            </a:r>
            <a:endParaRPr/>
          </a:p>
          <a:p>
            <a:pPr indent="0" lvl="0" marL="0" rtl="0" algn="l">
              <a:lnSpc>
                <a:spcPct val="80000"/>
              </a:lnSpc>
              <a:spcBef>
                <a:spcPts val="1000"/>
              </a:spcBef>
              <a:spcAft>
                <a:spcPts val="0"/>
              </a:spcAft>
              <a:buClr>
                <a:srgbClr val="FFFFFF"/>
              </a:buClr>
              <a:buSzPts val="28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800"/>
              <a:buFont typeface="Arial"/>
              <a:buNone/>
            </a:pPr>
            <a:r>
              <a:rPr lang="en-US" sz="3400">
                <a:solidFill>
                  <a:schemeClr val="lt1"/>
                </a:solidFill>
              </a:rPr>
              <a:t>Benefits of MPC Student Membership</a:t>
            </a:r>
            <a:endParaRPr sz="5000"/>
          </a:p>
        </p:txBody>
      </p:sp>
      <p:sp>
        <p:nvSpPr>
          <p:cNvPr id="187" name="Google Shape;187;p34"/>
          <p:cNvSpPr txBox="1"/>
          <p:nvPr>
            <p:ph idx="1" type="body"/>
          </p:nvPr>
        </p:nvSpPr>
        <p:spPr>
          <a:xfrm>
            <a:off x="457200" y="1447800"/>
            <a:ext cx="8058000" cy="4953000"/>
          </a:xfrm>
          <a:prstGeom prst="rect">
            <a:avLst/>
          </a:prstGeom>
          <a:noFill/>
          <a:ln>
            <a:noFill/>
          </a:ln>
        </p:spPr>
        <p:txBody>
          <a:bodyPr anchorCtr="0" anchor="t" bIns="45700" lIns="91425" spcFirstLastPara="1" rIns="91425" wrap="square" tIns="45700">
            <a:noAutofit/>
          </a:bodyPr>
          <a:lstStyle/>
          <a:p>
            <a:pPr indent="-406400" lvl="0" marL="457200" rtl="0" algn="l">
              <a:lnSpc>
                <a:spcPct val="115000"/>
              </a:lnSpc>
              <a:spcBef>
                <a:spcPts val="2300"/>
              </a:spcBef>
              <a:spcAft>
                <a:spcPts val="0"/>
              </a:spcAft>
              <a:buClr>
                <a:schemeClr val="lt1"/>
              </a:buClr>
              <a:buSzPts val="2800"/>
              <a:buChar char="●"/>
            </a:pPr>
            <a:r>
              <a:rPr lang="en-US">
                <a:solidFill>
                  <a:schemeClr val="lt1"/>
                </a:solidFill>
              </a:rPr>
              <a:t>Seminars</a:t>
            </a:r>
            <a:endParaRPr/>
          </a:p>
          <a:p>
            <a:pPr indent="-406400" lvl="0" marL="457200" rtl="0" algn="l">
              <a:lnSpc>
                <a:spcPct val="115000"/>
              </a:lnSpc>
              <a:spcBef>
                <a:spcPts val="0"/>
              </a:spcBef>
              <a:spcAft>
                <a:spcPts val="0"/>
              </a:spcAft>
              <a:buClr>
                <a:schemeClr val="lt1"/>
              </a:buClr>
              <a:buSzPts val="2800"/>
              <a:buChar char="●"/>
            </a:pPr>
            <a:r>
              <a:rPr lang="en-US">
                <a:solidFill>
                  <a:schemeClr val="lt1"/>
                </a:solidFill>
              </a:rPr>
              <a:t>Workshops</a:t>
            </a:r>
            <a:endParaRPr/>
          </a:p>
          <a:p>
            <a:pPr indent="-406400" lvl="0" marL="457200" rtl="0" algn="l">
              <a:lnSpc>
                <a:spcPct val="115000"/>
              </a:lnSpc>
              <a:spcBef>
                <a:spcPts val="0"/>
              </a:spcBef>
              <a:spcAft>
                <a:spcPts val="0"/>
              </a:spcAft>
              <a:buClr>
                <a:schemeClr val="lt1"/>
              </a:buClr>
              <a:buSzPts val="2800"/>
              <a:buChar char="●"/>
            </a:pPr>
            <a:r>
              <a:rPr lang="en-US">
                <a:solidFill>
                  <a:schemeClr val="lt1"/>
                </a:solidFill>
              </a:rPr>
              <a:t>Writing support services</a:t>
            </a:r>
            <a:endParaRPr/>
          </a:p>
          <a:p>
            <a:pPr indent="-406400" lvl="0" marL="457200" rtl="0" algn="l">
              <a:lnSpc>
                <a:spcPct val="115000"/>
              </a:lnSpc>
              <a:spcBef>
                <a:spcPts val="0"/>
              </a:spcBef>
              <a:spcAft>
                <a:spcPts val="0"/>
              </a:spcAft>
              <a:buClr>
                <a:schemeClr val="lt1"/>
              </a:buClr>
              <a:buSzPts val="2800"/>
              <a:buChar char="●"/>
            </a:pPr>
            <a:r>
              <a:rPr lang="en-US">
                <a:solidFill>
                  <a:schemeClr val="lt1"/>
                </a:solidFill>
              </a:rPr>
              <a:t>Student research funding</a:t>
            </a:r>
            <a:endParaRPr/>
          </a:p>
          <a:p>
            <a:pPr indent="-406400" lvl="0" marL="457200" rtl="0" algn="l">
              <a:lnSpc>
                <a:spcPct val="115000"/>
              </a:lnSpc>
              <a:spcBef>
                <a:spcPts val="0"/>
              </a:spcBef>
              <a:spcAft>
                <a:spcPts val="0"/>
              </a:spcAft>
              <a:buClr>
                <a:schemeClr val="lt1"/>
              </a:buClr>
              <a:buSzPts val="2800"/>
              <a:buChar char="●"/>
            </a:pPr>
            <a:r>
              <a:rPr lang="en-US">
                <a:solidFill>
                  <a:schemeClr val="lt1"/>
                </a:solidFill>
              </a:rPr>
              <a:t>Conference/Travel funds</a:t>
            </a:r>
            <a:endParaRPr/>
          </a:p>
          <a:p>
            <a:pPr indent="-406400" lvl="0" marL="457200" rtl="0" algn="l">
              <a:lnSpc>
                <a:spcPct val="115000"/>
              </a:lnSpc>
              <a:spcBef>
                <a:spcPts val="0"/>
              </a:spcBef>
              <a:spcAft>
                <a:spcPts val="0"/>
              </a:spcAft>
              <a:buClr>
                <a:schemeClr val="lt1"/>
              </a:buClr>
              <a:buSzPts val="2800"/>
              <a:buChar char="●"/>
            </a:pPr>
            <a:r>
              <a:rPr lang="en-US">
                <a:solidFill>
                  <a:schemeClr val="lt1"/>
                </a:solidFill>
              </a:rPr>
              <a:t>Poster Design and Printing Support</a:t>
            </a:r>
            <a:endParaRPr/>
          </a:p>
          <a:p>
            <a:pPr indent="-406400" lvl="0" marL="457200" rtl="0" algn="l">
              <a:lnSpc>
                <a:spcPct val="115000"/>
              </a:lnSpc>
              <a:spcBef>
                <a:spcPts val="0"/>
              </a:spcBef>
              <a:spcAft>
                <a:spcPts val="0"/>
              </a:spcAft>
              <a:buClr>
                <a:schemeClr val="lt1"/>
              </a:buClr>
              <a:buSzPts val="2800"/>
              <a:buChar char="●"/>
            </a:pPr>
            <a:r>
              <a:rPr lang="en-US">
                <a:solidFill>
                  <a:schemeClr val="lt1"/>
                </a:solidFill>
              </a:rPr>
              <a:t>Data Enclave and Data Use Contracts</a:t>
            </a:r>
            <a:endParaRPr/>
          </a:p>
          <a:p>
            <a:pPr indent="-406400" lvl="0" marL="457200" rtl="0" algn="l">
              <a:lnSpc>
                <a:spcPct val="115000"/>
              </a:lnSpc>
              <a:spcBef>
                <a:spcPts val="0"/>
              </a:spcBef>
              <a:spcAft>
                <a:spcPts val="0"/>
              </a:spcAft>
              <a:buClr>
                <a:schemeClr val="lt1"/>
              </a:buClr>
              <a:buSzPts val="2800"/>
              <a:buChar char="●"/>
            </a:pPr>
            <a:r>
              <a:rPr lang="en-US">
                <a:solidFill>
                  <a:schemeClr val="lt1"/>
                </a:solidFill>
              </a:rPr>
              <a:t>Webpage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5"/>
          <p:cNvSpPr txBox="1"/>
          <p:nvPr>
            <p:ph type="title"/>
          </p:nvPr>
        </p:nvSpPr>
        <p:spPr>
          <a:xfrm>
            <a:off x="5300675" y="785025"/>
            <a:ext cx="3233700" cy="5288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FFFFF"/>
              </a:buClr>
              <a:buSzPts val="4000"/>
              <a:buFont typeface="Arial"/>
              <a:buNone/>
            </a:pPr>
            <a:r>
              <a:rPr lang="en-US" sz="4000"/>
              <a:t>Minnesota Demography and Aging </a:t>
            </a:r>
            <a:r>
              <a:rPr lang="en-US" sz="4000"/>
              <a:t>Seminar Series</a:t>
            </a:r>
            <a:endParaRPr/>
          </a:p>
        </p:txBody>
      </p:sp>
      <p:pic>
        <p:nvPicPr>
          <p:cNvPr id="194" name="Google Shape;194;p35"/>
          <p:cNvPicPr preferRelativeResize="0"/>
          <p:nvPr/>
        </p:nvPicPr>
        <p:blipFill>
          <a:blip r:embed="rId3">
            <a:alphaModFix/>
          </a:blip>
          <a:stretch>
            <a:fillRect/>
          </a:stretch>
        </p:blipFill>
        <p:spPr>
          <a:xfrm>
            <a:off x="152400" y="152400"/>
            <a:ext cx="4995875" cy="649611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6"/>
          <p:cNvSpPr txBox="1"/>
          <p:nvPr>
            <p:ph type="title"/>
          </p:nvPr>
        </p:nvSpPr>
        <p:spPr>
          <a:xfrm>
            <a:off x="5257800" y="838200"/>
            <a:ext cx="3257550" cy="4953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FFFFF"/>
              </a:buClr>
              <a:buSzPts val="4400"/>
              <a:buFont typeface="Arial"/>
              <a:buNone/>
            </a:pPr>
            <a:r>
              <a:rPr lang="en-US"/>
              <a:t>Friday Workshops</a:t>
            </a:r>
            <a:endParaRPr/>
          </a:p>
        </p:txBody>
      </p:sp>
      <p:pic>
        <p:nvPicPr>
          <p:cNvPr id="201" name="Google Shape;201;p36"/>
          <p:cNvPicPr preferRelativeResize="0"/>
          <p:nvPr/>
        </p:nvPicPr>
        <p:blipFill>
          <a:blip r:embed="rId3">
            <a:alphaModFix/>
          </a:blip>
          <a:stretch>
            <a:fillRect/>
          </a:stretch>
        </p:blipFill>
        <p:spPr>
          <a:xfrm>
            <a:off x="152400" y="995375"/>
            <a:ext cx="5105400" cy="5119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FFFFF"/>
              </a:buClr>
              <a:buSzPts val="4400"/>
              <a:buFont typeface="Arial"/>
              <a:buNone/>
            </a:pPr>
            <a:r>
              <a:rPr lang="en-US"/>
              <a:t>Trivia!</a:t>
            </a:r>
            <a:endParaRPr/>
          </a:p>
        </p:txBody>
      </p:sp>
      <p:sp>
        <p:nvSpPr>
          <p:cNvPr id="207" name="Google Shape;207;p37"/>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FFFFFF"/>
              </a:buClr>
              <a:buSzPts val="3600"/>
              <a:buNone/>
            </a:pPr>
            <a:r>
              <a:t/>
            </a:r>
            <a:endParaRPr sz="3600"/>
          </a:p>
          <a:p>
            <a:pPr indent="0" lvl="0" marL="0" rtl="0" algn="ctr">
              <a:lnSpc>
                <a:spcPct val="90000"/>
              </a:lnSpc>
              <a:spcBef>
                <a:spcPts val="1000"/>
              </a:spcBef>
              <a:spcAft>
                <a:spcPts val="0"/>
              </a:spcAft>
              <a:buClr>
                <a:srgbClr val="FFFFFF"/>
              </a:buClr>
              <a:buSzPts val="3600"/>
              <a:buNone/>
            </a:pPr>
            <a:r>
              <a:rPr lang="en-US" sz="3600"/>
              <a:t>1. Who is the current president of the University of Minnesota? </a:t>
            </a:r>
            <a:endParaRPr/>
          </a:p>
          <a:p>
            <a:pPr indent="0" lvl="0" marL="0" rtl="0" algn="l">
              <a:lnSpc>
                <a:spcPct val="90000"/>
              </a:lnSpc>
              <a:spcBef>
                <a:spcPts val="1000"/>
              </a:spcBef>
              <a:spcAft>
                <a:spcPts val="0"/>
              </a:spcAft>
              <a:buClr>
                <a:srgbClr val="FFFFFF"/>
              </a:buClr>
              <a:buSzPts val="2800"/>
              <a:buNone/>
            </a:pPr>
            <a:r>
              <a:t/>
            </a:r>
            <a:endParaRPr/>
          </a:p>
          <a:p>
            <a:pPr indent="-577850" lvl="0" marL="2628900" rtl="0" algn="l">
              <a:lnSpc>
                <a:spcPct val="90000"/>
              </a:lnSpc>
              <a:spcBef>
                <a:spcPts val="1000"/>
              </a:spcBef>
              <a:spcAft>
                <a:spcPts val="0"/>
              </a:spcAft>
              <a:buSzPts val="2800"/>
              <a:buAutoNum type="alphaUcPeriod"/>
            </a:pPr>
            <a:r>
              <a:rPr lang="en-US"/>
              <a:t>Kaler</a:t>
            </a:r>
            <a:endParaRPr/>
          </a:p>
          <a:p>
            <a:pPr indent="-577850" lvl="0" marL="2628900" rtl="0" algn="l">
              <a:lnSpc>
                <a:spcPct val="90000"/>
              </a:lnSpc>
              <a:spcBef>
                <a:spcPts val="0"/>
              </a:spcBef>
              <a:spcAft>
                <a:spcPts val="0"/>
              </a:spcAft>
              <a:buSzPts val="2800"/>
              <a:buAutoNum type="alphaUcPeriod"/>
            </a:pPr>
            <a:r>
              <a:rPr lang="en-US"/>
              <a:t>Gabel</a:t>
            </a:r>
            <a:endParaRPr/>
          </a:p>
          <a:p>
            <a:pPr indent="-577850" lvl="0" marL="2628900" rtl="0" algn="l">
              <a:lnSpc>
                <a:spcPct val="90000"/>
              </a:lnSpc>
              <a:spcBef>
                <a:spcPts val="0"/>
              </a:spcBef>
              <a:spcAft>
                <a:spcPts val="0"/>
              </a:spcAft>
              <a:buSzPts val="2800"/>
              <a:buAutoNum type="alphaUcPeriod"/>
            </a:pPr>
            <a:r>
              <a:rPr lang="en-US"/>
              <a:t>Cramer</a:t>
            </a:r>
            <a:endParaRPr/>
          </a:p>
          <a:p>
            <a:pPr indent="-577850" lvl="0" marL="2628900" rtl="0" algn="l">
              <a:lnSpc>
                <a:spcPct val="90000"/>
              </a:lnSpc>
              <a:spcBef>
                <a:spcPts val="0"/>
              </a:spcBef>
              <a:spcAft>
                <a:spcPts val="0"/>
              </a:spcAft>
              <a:buSzPts val="2800"/>
              <a:buAutoNum type="alphaUcPeriod"/>
            </a:pPr>
            <a:r>
              <a:rPr lang="en-US"/>
              <a:t>Biden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8"/>
          <p:cNvSpPr txBox="1"/>
          <p:nvPr>
            <p:ph idx="1" type="body"/>
          </p:nvPr>
        </p:nvSpPr>
        <p:spPr>
          <a:xfrm>
            <a:off x="628650" y="1825624"/>
            <a:ext cx="7886700" cy="47275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FFFFFF"/>
              </a:buClr>
              <a:buSzPts val="2800"/>
              <a:buNone/>
            </a:pPr>
            <a:r>
              <a:t/>
            </a:r>
            <a:endParaRPr/>
          </a:p>
          <a:p>
            <a:pPr indent="0" lvl="1" marL="457200" rtl="0" algn="l">
              <a:lnSpc>
                <a:spcPct val="90000"/>
              </a:lnSpc>
              <a:spcBef>
                <a:spcPts val="2300"/>
              </a:spcBef>
              <a:spcAft>
                <a:spcPts val="0"/>
              </a:spcAft>
              <a:buClr>
                <a:schemeClr val="dk1"/>
              </a:buClr>
              <a:buSzPts val="2400"/>
              <a:buNone/>
            </a:pPr>
            <a:r>
              <a:rPr lang="en-US"/>
              <a:t>Seminars</a:t>
            </a:r>
            <a:endParaRPr/>
          </a:p>
          <a:p>
            <a:pPr indent="0" lvl="1" marL="457200" rtl="0" algn="l">
              <a:lnSpc>
                <a:spcPct val="90000"/>
              </a:lnSpc>
              <a:spcBef>
                <a:spcPts val="1700"/>
              </a:spcBef>
              <a:spcAft>
                <a:spcPts val="0"/>
              </a:spcAft>
              <a:buClr>
                <a:schemeClr val="dk1"/>
              </a:buClr>
              <a:buSzPts val="2400"/>
              <a:buNone/>
            </a:pPr>
            <a:r>
              <a:rPr lang="en-US"/>
              <a:t>Workshops</a:t>
            </a:r>
            <a:endParaRPr/>
          </a:p>
          <a:p>
            <a:pPr indent="0" lvl="1" marL="457200" rtl="0" algn="l">
              <a:lnSpc>
                <a:spcPct val="90000"/>
              </a:lnSpc>
              <a:spcBef>
                <a:spcPts val="1700"/>
              </a:spcBef>
              <a:spcAft>
                <a:spcPts val="0"/>
              </a:spcAft>
              <a:buClr>
                <a:schemeClr val="lt1"/>
              </a:buClr>
              <a:buSzPts val="2400"/>
              <a:buNone/>
            </a:pPr>
            <a:r>
              <a:rPr lang="en-US">
                <a:solidFill>
                  <a:schemeClr val="lt1"/>
                </a:solidFill>
              </a:rPr>
              <a:t>Writing support services</a:t>
            </a:r>
            <a:endParaRPr/>
          </a:p>
          <a:p>
            <a:pPr indent="0" lvl="1" marL="457200" rtl="0" algn="l">
              <a:lnSpc>
                <a:spcPct val="90000"/>
              </a:lnSpc>
              <a:spcBef>
                <a:spcPts val="1700"/>
              </a:spcBef>
              <a:spcAft>
                <a:spcPts val="0"/>
              </a:spcAft>
              <a:buClr>
                <a:schemeClr val="dk1"/>
              </a:buClr>
              <a:buSzPts val="2400"/>
              <a:buNone/>
            </a:pPr>
            <a:r>
              <a:rPr lang="en-US"/>
              <a:t>NEW: Student research grants</a:t>
            </a:r>
            <a:endParaRPr/>
          </a:p>
          <a:p>
            <a:pPr indent="0" lvl="1" marL="457200" rtl="0" algn="l">
              <a:lnSpc>
                <a:spcPct val="90000"/>
              </a:lnSpc>
              <a:spcBef>
                <a:spcPts val="1700"/>
              </a:spcBef>
              <a:spcAft>
                <a:spcPts val="0"/>
              </a:spcAft>
              <a:buClr>
                <a:schemeClr val="dk1"/>
              </a:buClr>
              <a:buSzPts val="2400"/>
              <a:buNone/>
            </a:pPr>
            <a:r>
              <a:rPr lang="en-US"/>
              <a:t>Conference/Travel funds </a:t>
            </a:r>
            <a:endParaRPr/>
          </a:p>
          <a:p>
            <a:pPr indent="0" lvl="1" marL="457200" rtl="0" algn="l">
              <a:lnSpc>
                <a:spcPct val="90000"/>
              </a:lnSpc>
              <a:spcBef>
                <a:spcPts val="1700"/>
              </a:spcBef>
              <a:spcAft>
                <a:spcPts val="0"/>
              </a:spcAft>
              <a:buClr>
                <a:schemeClr val="dk1"/>
              </a:buClr>
              <a:buSzPts val="2400"/>
              <a:buNone/>
            </a:pPr>
            <a:r>
              <a:rPr lang="en-US"/>
              <a:t>Poster Design and Printing Support</a:t>
            </a:r>
            <a:endParaRPr/>
          </a:p>
          <a:p>
            <a:pPr indent="0" lvl="1" marL="457200" rtl="0" algn="l">
              <a:lnSpc>
                <a:spcPct val="90000"/>
              </a:lnSpc>
              <a:spcBef>
                <a:spcPts val="1700"/>
              </a:spcBef>
              <a:spcAft>
                <a:spcPts val="0"/>
              </a:spcAft>
              <a:buClr>
                <a:schemeClr val="dk1"/>
              </a:buClr>
              <a:buSzPts val="2400"/>
              <a:buNone/>
            </a:pPr>
            <a:r>
              <a:rPr lang="en-US"/>
              <a:t>Data enclave </a:t>
            </a:r>
            <a:endParaRPr/>
          </a:p>
          <a:p>
            <a:pPr indent="0" lvl="1" marL="457200" rtl="0" algn="l">
              <a:lnSpc>
                <a:spcPct val="90000"/>
              </a:lnSpc>
              <a:spcBef>
                <a:spcPts val="1700"/>
              </a:spcBef>
              <a:spcAft>
                <a:spcPts val="0"/>
              </a:spcAft>
              <a:buClr>
                <a:schemeClr val="dk1"/>
              </a:buClr>
              <a:buSzPts val="2400"/>
              <a:buNone/>
            </a:pPr>
            <a:r>
              <a:t/>
            </a:r>
            <a:endParaRPr/>
          </a:p>
          <a:p>
            <a:pPr indent="0" lvl="0" marL="0" rtl="0" algn="l">
              <a:lnSpc>
                <a:spcPct val="90000"/>
              </a:lnSpc>
              <a:spcBef>
                <a:spcPts val="2200"/>
              </a:spcBef>
              <a:spcAft>
                <a:spcPts val="0"/>
              </a:spcAft>
              <a:buClr>
                <a:srgbClr val="FFFFFF"/>
              </a:buClr>
              <a:buSzPts val="2800"/>
              <a:buNone/>
            </a:pPr>
            <a:r>
              <a:t/>
            </a:r>
            <a:endParaRPr/>
          </a:p>
        </p:txBody>
      </p:sp>
      <p:sp>
        <p:nvSpPr>
          <p:cNvPr id="214" name="Google Shape;214;p38"/>
          <p:cNvSpPr txBox="1"/>
          <p:nvPr/>
        </p:nvSpPr>
        <p:spPr>
          <a:xfrm>
            <a:off x="0" y="0"/>
            <a:ext cx="9015300" cy="13572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US" sz="2800">
                <a:solidFill>
                  <a:schemeClr val="lt1"/>
                </a:solidFill>
              </a:rPr>
              <a:t>Benefits of Student Membership</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id="220" name="Google Shape;220;p39"/>
          <p:cNvPicPr preferRelativeResize="0"/>
          <p:nvPr/>
        </p:nvPicPr>
        <p:blipFill rotWithShape="1">
          <a:blip r:embed="rId3">
            <a:alphaModFix/>
          </a:blip>
          <a:srcRect b="33557" l="0" r="0" t="38396"/>
          <a:stretch/>
        </p:blipFill>
        <p:spPr>
          <a:xfrm>
            <a:off x="-29274" y="5410200"/>
            <a:ext cx="9173274" cy="1447227"/>
          </a:xfrm>
          <a:prstGeom prst="rect">
            <a:avLst/>
          </a:prstGeom>
          <a:noFill/>
          <a:ln>
            <a:noFill/>
          </a:ln>
        </p:spPr>
      </p:pic>
      <p:sp>
        <p:nvSpPr>
          <p:cNvPr id="221" name="Google Shape;221;p39"/>
          <p:cNvSpPr txBox="1"/>
          <p:nvPr>
            <p:ph type="title"/>
          </p:nvPr>
        </p:nvSpPr>
        <p:spPr>
          <a:xfrm>
            <a:off x="628650" y="391944"/>
            <a:ext cx="78867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FFFFF"/>
              </a:buClr>
              <a:buSzPts val="4400"/>
              <a:buFont typeface="Arial"/>
              <a:buNone/>
            </a:pPr>
            <a:r>
              <a:rPr lang="en-US"/>
              <a:t>Writing Support Services</a:t>
            </a:r>
            <a:endParaRPr/>
          </a:p>
        </p:txBody>
      </p:sp>
      <p:pic>
        <p:nvPicPr>
          <p:cNvPr id="222" name="Google Shape;222;p39"/>
          <p:cNvPicPr preferRelativeResize="0"/>
          <p:nvPr/>
        </p:nvPicPr>
        <p:blipFill rotWithShape="1">
          <a:blip r:embed="rId4">
            <a:alphaModFix/>
          </a:blip>
          <a:srcRect b="0" l="0" r="0" t="0"/>
          <a:stretch/>
        </p:blipFill>
        <p:spPr>
          <a:xfrm>
            <a:off x="806203" y="1776425"/>
            <a:ext cx="2638156" cy="2334768"/>
          </a:xfrm>
          <a:prstGeom prst="rect">
            <a:avLst/>
          </a:prstGeom>
          <a:noFill/>
          <a:ln>
            <a:noFill/>
          </a:ln>
        </p:spPr>
      </p:pic>
      <p:sp>
        <p:nvSpPr>
          <p:cNvPr id="223" name="Google Shape;223;p39"/>
          <p:cNvSpPr txBox="1"/>
          <p:nvPr/>
        </p:nvSpPr>
        <p:spPr>
          <a:xfrm>
            <a:off x="440562" y="4153430"/>
            <a:ext cx="3369437" cy="120032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chemeClr val="lt1"/>
                </a:solidFill>
                <a:latin typeface="Arial"/>
                <a:ea typeface="Arial"/>
                <a:cs typeface="Arial"/>
                <a:sym typeface="Arial"/>
              </a:rPr>
              <a:t>Writing Hunker</a:t>
            </a:r>
            <a:endParaRPr/>
          </a:p>
          <a:p>
            <a:pPr indent="0" lvl="0" marL="0" marR="0" rtl="0" algn="ctr">
              <a:spcBef>
                <a:spcPts val="0"/>
              </a:spcBef>
              <a:spcAft>
                <a:spcPts val="0"/>
              </a:spcAft>
              <a:buNone/>
            </a:pPr>
            <a:r>
              <a:rPr b="0" i="0" lang="en-US" sz="2400" u="none" cap="none" strike="noStrike">
                <a:solidFill>
                  <a:schemeClr val="lt1"/>
                </a:solidFill>
                <a:latin typeface="Arial"/>
                <a:ea typeface="Arial"/>
                <a:cs typeface="Arial"/>
                <a:sym typeface="Arial"/>
              </a:rPr>
              <a:t>Wednesday &amp; Friday</a:t>
            </a:r>
            <a:endParaRPr/>
          </a:p>
          <a:p>
            <a:pPr indent="0" lvl="0" marL="0" marR="0" rtl="0" algn="ctr">
              <a:spcBef>
                <a:spcPts val="0"/>
              </a:spcBef>
              <a:spcAft>
                <a:spcPts val="0"/>
              </a:spcAft>
              <a:buNone/>
            </a:pPr>
            <a:r>
              <a:rPr b="0" i="0" lang="en-US" sz="2400" u="none" cap="none" strike="noStrike">
                <a:solidFill>
                  <a:schemeClr val="lt1"/>
                </a:solidFill>
                <a:latin typeface="Arial"/>
                <a:ea typeface="Arial"/>
                <a:cs typeface="Arial"/>
                <a:sym typeface="Arial"/>
              </a:rPr>
              <a:t>8:00am to noon</a:t>
            </a:r>
            <a:endParaRPr/>
          </a:p>
        </p:txBody>
      </p:sp>
      <p:pic>
        <p:nvPicPr>
          <p:cNvPr id="224" name="Google Shape;224;p39"/>
          <p:cNvPicPr preferRelativeResize="0"/>
          <p:nvPr/>
        </p:nvPicPr>
        <p:blipFill rotWithShape="1">
          <a:blip r:embed="rId5">
            <a:alphaModFix/>
          </a:blip>
          <a:srcRect b="0" l="0" r="0" t="0"/>
          <a:stretch/>
        </p:blipFill>
        <p:spPr>
          <a:xfrm>
            <a:off x="5334000" y="1759744"/>
            <a:ext cx="3116325" cy="2337244"/>
          </a:xfrm>
          <a:prstGeom prst="rect">
            <a:avLst/>
          </a:prstGeom>
          <a:noFill/>
          <a:ln>
            <a:noFill/>
          </a:ln>
        </p:spPr>
      </p:pic>
      <p:sp>
        <p:nvSpPr>
          <p:cNvPr id="225" name="Google Shape;225;p39"/>
          <p:cNvSpPr txBox="1"/>
          <p:nvPr/>
        </p:nvSpPr>
        <p:spPr>
          <a:xfrm>
            <a:off x="5635356" y="4158108"/>
            <a:ext cx="2540000" cy="120032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chemeClr val="lt1"/>
                </a:solidFill>
                <a:latin typeface="Arial"/>
                <a:ea typeface="Arial"/>
                <a:cs typeface="Arial"/>
                <a:sym typeface="Arial"/>
              </a:rPr>
              <a:t>Paper Hatchling</a:t>
            </a:r>
            <a:endParaRPr/>
          </a:p>
          <a:p>
            <a:pPr indent="0" lvl="0" marL="0" marR="0" rtl="0" algn="ctr">
              <a:spcBef>
                <a:spcPts val="0"/>
              </a:spcBef>
              <a:spcAft>
                <a:spcPts val="0"/>
              </a:spcAft>
              <a:buNone/>
            </a:pPr>
            <a:r>
              <a:rPr b="0" i="0" lang="en-US" sz="2400" u="none" cap="none" strike="noStrike">
                <a:solidFill>
                  <a:schemeClr val="lt1"/>
                </a:solidFill>
                <a:latin typeface="Arial"/>
                <a:ea typeface="Arial"/>
                <a:cs typeface="Arial"/>
                <a:sym typeface="Arial"/>
              </a:rPr>
              <a:t>Some Fridays </a:t>
            </a:r>
            <a:endParaRPr/>
          </a:p>
          <a:p>
            <a:pPr indent="0" lvl="0" marL="0" marR="0" rtl="0" algn="ctr">
              <a:spcBef>
                <a:spcPts val="0"/>
              </a:spcBef>
              <a:spcAft>
                <a:spcPts val="0"/>
              </a:spcAft>
              <a:buNone/>
            </a:pPr>
            <a:r>
              <a:rPr b="0" i="0" lang="en-US" sz="2400" u="none" cap="none" strike="noStrike">
                <a:solidFill>
                  <a:schemeClr val="lt1"/>
                </a:solidFill>
                <a:latin typeface="Arial"/>
                <a:ea typeface="Arial"/>
                <a:cs typeface="Arial"/>
                <a:sym typeface="Arial"/>
              </a:rPr>
              <a:t>12:15-1:15pm</a:t>
            </a:r>
            <a:endParaRPr/>
          </a:p>
        </p:txBody>
      </p:sp>
      <p:sp>
        <p:nvSpPr>
          <p:cNvPr id="226" name="Google Shape;226;p39"/>
          <p:cNvSpPr txBox="1"/>
          <p:nvPr/>
        </p:nvSpPr>
        <p:spPr>
          <a:xfrm>
            <a:off x="3810000" y="2286000"/>
            <a:ext cx="914400" cy="156966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9600" u="none" cap="none" strike="noStrike">
                <a:solidFill>
                  <a:schemeClr val="lt1"/>
                </a:solidFill>
                <a:latin typeface="Arial"/>
                <a:ea typeface="Arial"/>
                <a:cs typeface="Arial"/>
                <a:sym typeface="Arial"/>
              </a:rPr>
              <a:t>&amp;</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PC White wUMN logo (1)">
  <a:themeElements>
    <a:clrScheme name="New">
      <a:dk1>
        <a:srgbClr val="000000"/>
      </a:dk1>
      <a:lt1>
        <a:srgbClr val="FFFFFF"/>
      </a:lt1>
      <a:dk2>
        <a:srgbClr val="00263A"/>
      </a:dk2>
      <a:lt2>
        <a:srgbClr val="EEECE1"/>
      </a:lt2>
      <a:accent1>
        <a:srgbClr val="11374B"/>
      </a:accent1>
      <a:accent2>
        <a:srgbClr val="7B99AC"/>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